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21"/>
  </p:notesMasterIdLst>
  <p:sldIdLst>
    <p:sldId id="265" r:id="rId2"/>
    <p:sldId id="269" r:id="rId3"/>
    <p:sldId id="266" r:id="rId4"/>
    <p:sldId id="256" r:id="rId5"/>
    <p:sldId id="257" r:id="rId6"/>
    <p:sldId id="267" r:id="rId7"/>
    <p:sldId id="268" r:id="rId8"/>
    <p:sldId id="258" r:id="rId9"/>
    <p:sldId id="259" r:id="rId10"/>
    <p:sldId id="271" r:id="rId11"/>
    <p:sldId id="272" r:id="rId12"/>
    <p:sldId id="273" r:id="rId13"/>
    <p:sldId id="275" r:id="rId14"/>
    <p:sldId id="274" r:id="rId15"/>
    <p:sldId id="260" r:id="rId16"/>
    <p:sldId id="270" r:id="rId17"/>
    <p:sldId id="261" r:id="rId18"/>
    <p:sldId id="263" r:id="rId19"/>
    <p:sldId id="264" r:id="rId20"/>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4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Se face clic pentru editarea stilurilor textului Coordonatorului</a:t>
            </a:r>
          </a:p>
          <a:p>
            <a:pPr lvl="1"/>
            <a:r>
              <a:rPr lang="en-US" noProof="0" smtClean="0"/>
              <a:t>Nivelul secund</a:t>
            </a:r>
          </a:p>
          <a:p>
            <a:pPr lvl="2"/>
            <a:r>
              <a:rPr lang="en-US" noProof="0" smtClean="0"/>
              <a:t>Al treilea nivel</a:t>
            </a:r>
          </a:p>
          <a:p>
            <a:pPr lvl="3"/>
            <a:r>
              <a:rPr lang="en-US" noProof="0" smtClean="0"/>
              <a:t>Al patrulea nivel</a:t>
            </a:r>
          </a:p>
          <a:p>
            <a:pPr lvl="4"/>
            <a:r>
              <a:rPr lang="en-US" noProof="0" smtClean="0"/>
              <a:t>Al cincilea nivel</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BEEED4E-F3B8-4ED5-A7A1-355CFCDB8AC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C4E9D1F-1E4A-4550-8F38-154FB78444FF}" type="slidenum">
              <a:rPr lang="en-US" smtClean="0"/>
              <a:pPr/>
              <a:t>2</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smtClean="0"/>
              <a:t>Hyperlink all of your documents to the items above.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23" name="Dreptunghi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Dreptunghi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Dreptunghi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Dreptunghi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Dreptunghi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Dreptunghi rotunjit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Dreptunghi rotunjit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Dreptunghi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Dreptunghi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reptunghi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Dreptunghi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u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o-RO" smtClean="0"/>
              <a:t>Faceți clic pentru a edita stilul de titlu Coordonator</a:t>
            </a:r>
            <a:endParaRPr kumimoji="0" lang="en-US"/>
          </a:p>
        </p:txBody>
      </p:sp>
      <p:sp>
        <p:nvSpPr>
          <p:cNvPr id="9" name="Subtitlu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o-RO" smtClean="0"/>
              <a:t>Faceți clic pentru editarea stilului de subtitlu al coordonatorului</a:t>
            </a:r>
            <a:endParaRPr kumimoji="0" lang="en-US"/>
          </a:p>
        </p:txBody>
      </p:sp>
      <p:sp>
        <p:nvSpPr>
          <p:cNvPr id="28" name="Substituent dată 27"/>
          <p:cNvSpPr>
            <a:spLocks noGrp="1"/>
          </p:cNvSpPr>
          <p:nvPr>
            <p:ph type="dt" sz="half" idx="10"/>
          </p:nvPr>
        </p:nvSpPr>
        <p:spPr>
          <a:xfrm>
            <a:off x="6705600" y="4206240"/>
            <a:ext cx="960120" cy="457200"/>
          </a:xfrm>
        </p:spPr>
        <p:txBody>
          <a:bodyPr/>
          <a:lstStyle/>
          <a:p>
            <a:pPr>
              <a:defRPr/>
            </a:pPr>
            <a:endParaRPr lang="en-US"/>
          </a:p>
        </p:txBody>
      </p:sp>
      <p:sp>
        <p:nvSpPr>
          <p:cNvPr id="17" name="Substituent subsol 16"/>
          <p:cNvSpPr>
            <a:spLocks noGrp="1"/>
          </p:cNvSpPr>
          <p:nvPr>
            <p:ph type="ftr" sz="quarter" idx="11"/>
          </p:nvPr>
        </p:nvSpPr>
        <p:spPr>
          <a:xfrm>
            <a:off x="5410200" y="4205288"/>
            <a:ext cx="1295400" cy="457200"/>
          </a:xfrm>
        </p:spPr>
        <p:txBody>
          <a:bodyPr/>
          <a:lstStyle/>
          <a:p>
            <a:pPr>
              <a:defRPr/>
            </a:pPr>
            <a:endParaRPr lang="en-US"/>
          </a:p>
        </p:txBody>
      </p:sp>
      <p:sp>
        <p:nvSpPr>
          <p:cNvPr id="29" name="Substituent număr diapozitiv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pPr>
              <a:defRPr/>
            </a:pPr>
            <a:fld id="{96701E03-7615-4BF2-8662-E6E5934F0F60}"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pPr>
              <a:defRPr/>
            </a:pPr>
            <a:endParaRPr lang="en-US"/>
          </a:p>
        </p:txBody>
      </p:sp>
      <p:sp>
        <p:nvSpPr>
          <p:cNvPr id="5" name="Substituent subsol 4"/>
          <p:cNvSpPr>
            <a:spLocks noGrp="1"/>
          </p:cNvSpPr>
          <p:nvPr>
            <p:ph type="ftr" sz="quarter" idx="11"/>
          </p:nvPr>
        </p:nvSpPr>
        <p:spPr/>
        <p:txBody>
          <a:bodyPr/>
          <a:lstStyle/>
          <a:p>
            <a:pPr>
              <a:defRPr/>
            </a:pPr>
            <a:endParaRPr lang="en-US"/>
          </a:p>
        </p:txBody>
      </p:sp>
      <p:sp>
        <p:nvSpPr>
          <p:cNvPr id="6" name="Substituent număr diapozitiv 5"/>
          <p:cNvSpPr>
            <a:spLocks noGrp="1"/>
          </p:cNvSpPr>
          <p:nvPr>
            <p:ph type="sldNum" sz="quarter" idx="12"/>
          </p:nvPr>
        </p:nvSpPr>
        <p:spPr/>
        <p:txBody>
          <a:bodyPr/>
          <a:lstStyle/>
          <a:p>
            <a:pPr>
              <a:defRPr/>
            </a:pPr>
            <a:fld id="{96701E03-7615-4BF2-8662-E6E5934F0F6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781800" y="1143000"/>
            <a:ext cx="1905000" cy="5486400"/>
          </a:xfrm>
        </p:spPr>
        <p:txBody>
          <a:bodyPr vert="eaVert"/>
          <a:lstStyle/>
          <a:p>
            <a:r>
              <a:rPr kumimoji="0" lang="ro-RO" smtClean="0"/>
              <a:t>Faceți clic pentru a edita stilul de titlu Coordonator</a:t>
            </a:r>
            <a:endParaRPr kumimoji="0" lang="en-US"/>
          </a:p>
        </p:txBody>
      </p:sp>
      <p:sp>
        <p:nvSpPr>
          <p:cNvPr id="3" name="Substituent text vertical 2"/>
          <p:cNvSpPr>
            <a:spLocks noGrp="1"/>
          </p:cNvSpPr>
          <p:nvPr>
            <p:ph type="body" orient="vert" idx="1"/>
          </p:nvPr>
        </p:nvSpPr>
        <p:spPr>
          <a:xfrm>
            <a:off x="457200" y="1143000"/>
            <a:ext cx="6248400" cy="5486400"/>
          </a:xfrm>
        </p:spPr>
        <p:txBody>
          <a:bodyPr vert="eaVert"/>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pPr>
              <a:defRPr/>
            </a:pPr>
            <a:endParaRPr lang="en-US"/>
          </a:p>
        </p:txBody>
      </p:sp>
      <p:sp>
        <p:nvSpPr>
          <p:cNvPr id="5" name="Substituent subsol 4"/>
          <p:cNvSpPr>
            <a:spLocks noGrp="1"/>
          </p:cNvSpPr>
          <p:nvPr>
            <p:ph type="ftr" sz="quarter" idx="11"/>
          </p:nvPr>
        </p:nvSpPr>
        <p:spPr/>
        <p:txBody>
          <a:bodyPr/>
          <a:lstStyle/>
          <a:p>
            <a:pPr>
              <a:defRPr/>
            </a:pPr>
            <a:endParaRPr lang="en-US"/>
          </a:p>
        </p:txBody>
      </p:sp>
      <p:sp>
        <p:nvSpPr>
          <p:cNvPr id="6" name="Substituent număr diapozitiv 5"/>
          <p:cNvSpPr>
            <a:spLocks noGrp="1"/>
          </p:cNvSpPr>
          <p:nvPr>
            <p:ph type="sldNum" sz="quarter" idx="12"/>
          </p:nvPr>
        </p:nvSpPr>
        <p:spPr/>
        <p:txBody>
          <a:bodyPr/>
          <a:lstStyle/>
          <a:p>
            <a:pPr>
              <a:defRPr/>
            </a:pPr>
            <a:fld id="{96701E03-7615-4BF2-8662-E6E5934F0F60}"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idx="1"/>
          </p:nvPr>
        </p:nvSpPr>
        <p:spPr/>
        <p:txBody>
          <a:body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dată 3"/>
          <p:cNvSpPr>
            <a:spLocks noGrp="1"/>
          </p:cNvSpPr>
          <p:nvPr>
            <p:ph type="dt" sz="half" idx="10"/>
          </p:nvPr>
        </p:nvSpPr>
        <p:spPr/>
        <p:txBody>
          <a:bodyPr/>
          <a:lstStyle/>
          <a:p>
            <a:pPr>
              <a:defRPr/>
            </a:pPr>
            <a:endParaRPr lang="en-US"/>
          </a:p>
        </p:txBody>
      </p:sp>
      <p:sp>
        <p:nvSpPr>
          <p:cNvPr id="5" name="Substituent subsol 4"/>
          <p:cNvSpPr>
            <a:spLocks noGrp="1"/>
          </p:cNvSpPr>
          <p:nvPr>
            <p:ph type="ftr" sz="quarter" idx="11"/>
          </p:nvPr>
        </p:nvSpPr>
        <p:spPr/>
        <p:txBody>
          <a:bodyPr/>
          <a:lstStyle/>
          <a:p>
            <a:pPr>
              <a:defRPr/>
            </a:pPr>
            <a:endParaRPr lang="en-US"/>
          </a:p>
        </p:txBody>
      </p:sp>
      <p:sp>
        <p:nvSpPr>
          <p:cNvPr id="6" name="Substituent număr diapozitiv 5"/>
          <p:cNvSpPr>
            <a:spLocks noGrp="1"/>
          </p:cNvSpPr>
          <p:nvPr>
            <p:ph type="sldNum" sz="quarter" idx="12"/>
          </p:nvPr>
        </p:nvSpPr>
        <p:spPr/>
        <p:txBody>
          <a:bodyPr/>
          <a:lstStyle/>
          <a:p>
            <a:pPr>
              <a:defRPr/>
            </a:pPr>
            <a:fld id="{96701E03-7615-4BF2-8662-E6E5934F0F60}"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o-RO" smtClean="0"/>
              <a:t>Faceți clic pentru a edita stilurile de text Coordonator</a:t>
            </a:r>
          </a:p>
        </p:txBody>
      </p:sp>
      <p:sp>
        <p:nvSpPr>
          <p:cNvPr id="4" name="Substituent dată 3"/>
          <p:cNvSpPr>
            <a:spLocks noGrp="1"/>
          </p:cNvSpPr>
          <p:nvPr>
            <p:ph type="dt" sz="half" idx="10"/>
          </p:nvPr>
        </p:nvSpPr>
        <p:spPr/>
        <p:txBody>
          <a:bodyPr/>
          <a:lstStyle/>
          <a:p>
            <a:pPr>
              <a:defRPr/>
            </a:pPr>
            <a:endParaRPr lang="en-US"/>
          </a:p>
        </p:txBody>
      </p:sp>
      <p:sp>
        <p:nvSpPr>
          <p:cNvPr id="5" name="Substituent subsol 4"/>
          <p:cNvSpPr>
            <a:spLocks noGrp="1"/>
          </p:cNvSpPr>
          <p:nvPr>
            <p:ph type="ftr" sz="quarter" idx="11"/>
          </p:nvPr>
        </p:nvSpPr>
        <p:spPr/>
        <p:txBody>
          <a:bodyPr/>
          <a:lstStyle/>
          <a:p>
            <a:pPr>
              <a:defRPr/>
            </a:pPr>
            <a:endParaRPr lang="en-US"/>
          </a:p>
        </p:txBody>
      </p:sp>
      <p:sp>
        <p:nvSpPr>
          <p:cNvPr id="6" name="Substituent număr diapozitiv 5"/>
          <p:cNvSpPr>
            <a:spLocks noGrp="1"/>
          </p:cNvSpPr>
          <p:nvPr>
            <p:ph type="sldNum" sz="quarter" idx="12"/>
          </p:nvPr>
        </p:nvSpPr>
        <p:spPr/>
        <p:txBody>
          <a:bodyPr/>
          <a:lstStyle/>
          <a:p>
            <a:pPr>
              <a:defRPr/>
            </a:pPr>
            <a:fld id="{96701E03-7615-4BF2-8662-E6E5934F0F60}"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kumimoji="0" lang="ro-RO" smtClean="0"/>
              <a:t>Faceți clic pentru a edita stilul de titlu Coordonator</a:t>
            </a:r>
            <a:endParaRPr kumimoji="0" lang="en-US"/>
          </a:p>
        </p:txBody>
      </p:sp>
      <p:sp>
        <p:nvSpPr>
          <p:cNvPr id="3" name="Substituent conținut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4" name="Substituent conținut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pPr>
              <a:defRPr/>
            </a:pPr>
            <a:endParaRPr lang="en-US"/>
          </a:p>
        </p:txBody>
      </p:sp>
      <p:sp>
        <p:nvSpPr>
          <p:cNvPr id="6" name="Substituent subsol 5"/>
          <p:cNvSpPr>
            <a:spLocks noGrp="1"/>
          </p:cNvSpPr>
          <p:nvPr>
            <p:ph type="ftr" sz="quarter" idx="11"/>
          </p:nvPr>
        </p:nvSpPr>
        <p:spPr/>
        <p:txBody>
          <a:bodyPr/>
          <a:lstStyle/>
          <a:p>
            <a:pPr>
              <a:defRPr/>
            </a:pPr>
            <a:endParaRPr lang="en-US"/>
          </a:p>
        </p:txBody>
      </p:sp>
      <p:sp>
        <p:nvSpPr>
          <p:cNvPr id="7" name="Substituent număr diapozitiv 6"/>
          <p:cNvSpPr>
            <a:spLocks noGrp="1"/>
          </p:cNvSpPr>
          <p:nvPr>
            <p:ph type="sldNum" sz="quarter" idx="12"/>
          </p:nvPr>
        </p:nvSpPr>
        <p:spPr/>
        <p:txBody>
          <a:bodyPr/>
          <a:lstStyle/>
          <a:p>
            <a:pPr>
              <a:defRPr/>
            </a:pPr>
            <a:fld id="{96701E03-7615-4BF2-8662-E6E5934F0F6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381000" y="1143000"/>
            <a:ext cx="8382000" cy="1069848"/>
          </a:xfrm>
        </p:spPr>
        <p:txBody>
          <a:bodyPr anchor="ctr"/>
          <a:lstStyle>
            <a:lvl1pPr>
              <a:defRPr sz="4000" b="0" i="0" cap="none" baseline="0"/>
            </a:lvl1pPr>
          </a:lstStyle>
          <a:p>
            <a:r>
              <a:rPr kumimoji="0" lang="ro-RO" smtClean="0"/>
              <a:t>Faceți clic pentru a edita stilul de titlu Coordonator</a:t>
            </a:r>
            <a:endParaRPr kumimoji="0" lang="en-US"/>
          </a:p>
        </p:txBody>
      </p:sp>
      <p:sp>
        <p:nvSpPr>
          <p:cNvPr id="3" name="Substituent text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4" name="Substituent text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o-RO" smtClean="0"/>
              <a:t>Faceți clic pentru a edita stilurile de text Coordonator</a:t>
            </a:r>
          </a:p>
        </p:txBody>
      </p:sp>
      <p:sp>
        <p:nvSpPr>
          <p:cNvPr id="5" name="Substituent conținut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6" name="Substituent conținut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26" name="Substituent dată 25"/>
          <p:cNvSpPr>
            <a:spLocks noGrp="1"/>
          </p:cNvSpPr>
          <p:nvPr>
            <p:ph type="dt" sz="half" idx="10"/>
          </p:nvPr>
        </p:nvSpPr>
        <p:spPr/>
        <p:txBody>
          <a:bodyPr rtlCol="0"/>
          <a:lstStyle/>
          <a:p>
            <a:pPr>
              <a:defRPr/>
            </a:pPr>
            <a:endParaRPr lang="en-US"/>
          </a:p>
        </p:txBody>
      </p:sp>
      <p:sp>
        <p:nvSpPr>
          <p:cNvPr id="27" name="Substituent număr diapozitiv 26"/>
          <p:cNvSpPr>
            <a:spLocks noGrp="1"/>
          </p:cNvSpPr>
          <p:nvPr>
            <p:ph type="sldNum" sz="quarter" idx="11"/>
          </p:nvPr>
        </p:nvSpPr>
        <p:spPr/>
        <p:txBody>
          <a:bodyPr rtlCol="0"/>
          <a:lstStyle/>
          <a:p>
            <a:pPr>
              <a:defRPr/>
            </a:pPr>
            <a:fld id="{96701E03-7615-4BF2-8662-E6E5934F0F60}" type="slidenum">
              <a:rPr lang="en-US" smtClean="0"/>
              <a:pPr>
                <a:defRPr/>
              </a:pPr>
              <a:t>‹#›</a:t>
            </a:fld>
            <a:endParaRPr lang="en-US"/>
          </a:p>
        </p:txBody>
      </p:sp>
      <p:sp>
        <p:nvSpPr>
          <p:cNvPr id="28" name="Substituent subsol 27"/>
          <p:cNvSpPr>
            <a:spLocks noGrp="1"/>
          </p:cNvSpPr>
          <p:nvPr>
            <p:ph type="ftr" sz="quarter" idx="12"/>
          </p:nvPr>
        </p:nvSpPr>
        <p:spPr/>
        <p:txBody>
          <a:bodyPr rtlCol="0"/>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o-RO" smtClean="0"/>
              <a:t>Faceți clic pentru a edita stilul de titlu Coordonator</a:t>
            </a:r>
            <a:endParaRPr kumimoji="0" lang="en-US"/>
          </a:p>
        </p:txBody>
      </p:sp>
      <p:sp>
        <p:nvSpPr>
          <p:cNvPr id="3" name="Substituent dată 2"/>
          <p:cNvSpPr>
            <a:spLocks noGrp="1"/>
          </p:cNvSpPr>
          <p:nvPr>
            <p:ph type="dt" sz="half" idx="10"/>
          </p:nvPr>
        </p:nvSpPr>
        <p:spPr>
          <a:xfrm>
            <a:off x="6583680" y="612648"/>
            <a:ext cx="957264" cy="457200"/>
          </a:xfrm>
        </p:spPr>
        <p:txBody>
          <a:bodyPr/>
          <a:lstStyle/>
          <a:p>
            <a:pPr>
              <a:defRPr/>
            </a:pPr>
            <a:endParaRPr lang="en-US"/>
          </a:p>
        </p:txBody>
      </p:sp>
      <p:sp>
        <p:nvSpPr>
          <p:cNvPr id="4" name="Substituent subsol 3"/>
          <p:cNvSpPr>
            <a:spLocks noGrp="1"/>
          </p:cNvSpPr>
          <p:nvPr>
            <p:ph type="ftr" sz="quarter" idx="11"/>
          </p:nvPr>
        </p:nvSpPr>
        <p:spPr>
          <a:xfrm>
            <a:off x="5257800" y="612648"/>
            <a:ext cx="1325880" cy="457200"/>
          </a:xfrm>
        </p:spPr>
        <p:txBody>
          <a:bodyPr/>
          <a:lstStyle/>
          <a:p>
            <a:pPr>
              <a:defRPr/>
            </a:pPr>
            <a:endParaRPr lang="en-US"/>
          </a:p>
        </p:txBody>
      </p:sp>
      <p:sp>
        <p:nvSpPr>
          <p:cNvPr id="5" name="Substituent număr diapozitiv 4"/>
          <p:cNvSpPr>
            <a:spLocks noGrp="1"/>
          </p:cNvSpPr>
          <p:nvPr>
            <p:ph type="sldNum" sz="quarter" idx="12"/>
          </p:nvPr>
        </p:nvSpPr>
        <p:spPr>
          <a:xfrm>
            <a:off x="8174736" y="2272"/>
            <a:ext cx="762000" cy="365760"/>
          </a:xfrm>
        </p:spPr>
        <p:txBody>
          <a:bodyPr/>
          <a:lstStyle/>
          <a:p>
            <a:pPr>
              <a:defRPr/>
            </a:pPr>
            <a:fld id="{96701E03-7615-4BF2-8662-E6E5934F0F6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p>
            <a:pPr>
              <a:defRPr/>
            </a:pPr>
            <a:endParaRPr lang="en-US"/>
          </a:p>
        </p:txBody>
      </p:sp>
      <p:sp>
        <p:nvSpPr>
          <p:cNvPr id="3" name="Substituent subsol 2"/>
          <p:cNvSpPr>
            <a:spLocks noGrp="1"/>
          </p:cNvSpPr>
          <p:nvPr>
            <p:ph type="ftr" sz="quarter" idx="11"/>
          </p:nvPr>
        </p:nvSpPr>
        <p:spPr/>
        <p:txBody>
          <a:bodyPr/>
          <a:lstStyle/>
          <a:p>
            <a:pPr>
              <a:defRPr/>
            </a:pPr>
            <a:endParaRPr lang="en-US"/>
          </a:p>
        </p:txBody>
      </p:sp>
      <p:sp>
        <p:nvSpPr>
          <p:cNvPr id="4" name="Substituent număr diapozitiv 3"/>
          <p:cNvSpPr>
            <a:spLocks noGrp="1"/>
          </p:cNvSpPr>
          <p:nvPr>
            <p:ph type="sldNum" sz="quarter" idx="12"/>
          </p:nvPr>
        </p:nvSpPr>
        <p:spPr/>
        <p:txBody>
          <a:bodyPr/>
          <a:lstStyle/>
          <a:p>
            <a:pPr>
              <a:defRPr/>
            </a:pPr>
            <a:fld id="{96701E03-7615-4BF2-8662-E6E5934F0F60}"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353496" y="1101970"/>
            <a:ext cx="3383280" cy="877824"/>
          </a:xfrm>
        </p:spPr>
        <p:txBody>
          <a:bodyPr anchor="b"/>
          <a:lstStyle>
            <a:lvl1pPr algn="l">
              <a:buNone/>
              <a:defRPr sz="1800" b="1"/>
            </a:lvl1pPr>
          </a:lstStyle>
          <a:p>
            <a:r>
              <a:rPr kumimoji="0" lang="ro-RO" smtClean="0"/>
              <a:t>Faceți clic pentru a edita stilul de titlu Coordonator</a:t>
            </a:r>
            <a:endParaRPr kumimoji="0" lang="en-US"/>
          </a:p>
        </p:txBody>
      </p:sp>
      <p:sp>
        <p:nvSpPr>
          <p:cNvPr id="3" name="Substituent text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o-RO" smtClean="0"/>
              <a:t>Faceți clic pentru a edita stilurile de text Coordonator</a:t>
            </a:r>
          </a:p>
        </p:txBody>
      </p:sp>
      <p:sp>
        <p:nvSpPr>
          <p:cNvPr id="4" name="Substituent conținut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o-RO" smtClean="0"/>
              <a:t>Faceți clic pentru a edita stilurile de text Coordonator</a:t>
            </a:r>
          </a:p>
          <a:p>
            <a:pPr lvl="1" eaLnBrk="1" latinLnBrk="0" hangingPunct="1"/>
            <a:r>
              <a:rPr lang="ro-RO" smtClean="0"/>
              <a:t>Al doilea nivel</a:t>
            </a:r>
          </a:p>
          <a:p>
            <a:pPr lvl="2" eaLnBrk="1" latinLnBrk="0" hangingPunct="1"/>
            <a:r>
              <a:rPr lang="ro-RO" smtClean="0"/>
              <a:t>Al treilea nivel</a:t>
            </a:r>
          </a:p>
          <a:p>
            <a:pPr lvl="3" eaLnBrk="1" latinLnBrk="0" hangingPunct="1"/>
            <a:r>
              <a:rPr lang="ro-RO" smtClean="0"/>
              <a:t>Al patrulea nivel</a:t>
            </a:r>
          </a:p>
          <a:p>
            <a:pPr lvl="4" eaLnBrk="1" latinLnBrk="0" hangingPunct="1"/>
            <a:r>
              <a:rPr lang="ro-RO" smtClean="0"/>
              <a:t>Al cincilea nivel</a:t>
            </a:r>
            <a:endParaRPr kumimoji="0" lang="en-US"/>
          </a:p>
        </p:txBody>
      </p:sp>
      <p:sp>
        <p:nvSpPr>
          <p:cNvPr id="5" name="Substituent dată 4"/>
          <p:cNvSpPr>
            <a:spLocks noGrp="1"/>
          </p:cNvSpPr>
          <p:nvPr>
            <p:ph type="dt" sz="half" idx="10"/>
          </p:nvPr>
        </p:nvSpPr>
        <p:spPr/>
        <p:txBody>
          <a:bodyPr/>
          <a:lstStyle/>
          <a:p>
            <a:pPr>
              <a:defRPr/>
            </a:pPr>
            <a:endParaRPr lang="en-US"/>
          </a:p>
        </p:txBody>
      </p:sp>
      <p:sp>
        <p:nvSpPr>
          <p:cNvPr id="6" name="Substituent subsol 5"/>
          <p:cNvSpPr>
            <a:spLocks noGrp="1"/>
          </p:cNvSpPr>
          <p:nvPr>
            <p:ph type="ftr" sz="quarter" idx="11"/>
          </p:nvPr>
        </p:nvSpPr>
        <p:spPr/>
        <p:txBody>
          <a:bodyPr/>
          <a:lstStyle/>
          <a:p>
            <a:pPr>
              <a:defRPr/>
            </a:pPr>
            <a:endParaRPr lang="en-US"/>
          </a:p>
        </p:txBody>
      </p:sp>
      <p:sp>
        <p:nvSpPr>
          <p:cNvPr id="7" name="Substituent număr diapozitiv 6"/>
          <p:cNvSpPr>
            <a:spLocks noGrp="1"/>
          </p:cNvSpPr>
          <p:nvPr>
            <p:ph type="sldNum" sz="quarter" idx="12"/>
          </p:nvPr>
        </p:nvSpPr>
        <p:spPr/>
        <p:txBody>
          <a:bodyPr/>
          <a:lstStyle/>
          <a:p>
            <a:pPr>
              <a:defRPr/>
            </a:pPr>
            <a:fld id="{96701E03-7615-4BF2-8662-E6E5934F0F60}"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o-RO" smtClean="0"/>
              <a:t>Faceți clic pentru a edita stilul de titlu Coordonator</a:t>
            </a:r>
            <a:endParaRPr kumimoji="0" lang="en-US"/>
          </a:p>
        </p:txBody>
      </p:sp>
      <p:sp>
        <p:nvSpPr>
          <p:cNvPr id="3" name="Substituent imagine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o-RO" smtClean="0"/>
              <a:t>Faceți clic pe pictogramă pentru a adăuga o imagine</a:t>
            </a:r>
            <a:endParaRPr kumimoji="0" lang="en-US" dirty="0"/>
          </a:p>
        </p:txBody>
      </p:sp>
      <p:sp>
        <p:nvSpPr>
          <p:cNvPr id="4" name="Substituent text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o-RO" smtClean="0"/>
              <a:t>Faceți clic pentru a edita stilurile de text Coordonator</a:t>
            </a:r>
          </a:p>
        </p:txBody>
      </p:sp>
      <p:sp>
        <p:nvSpPr>
          <p:cNvPr id="5" name="Substituent dată 4"/>
          <p:cNvSpPr>
            <a:spLocks noGrp="1"/>
          </p:cNvSpPr>
          <p:nvPr>
            <p:ph type="dt" sz="half" idx="10"/>
          </p:nvPr>
        </p:nvSpPr>
        <p:spPr/>
        <p:txBody>
          <a:bodyPr/>
          <a:lstStyle/>
          <a:p>
            <a:pPr>
              <a:defRPr/>
            </a:pPr>
            <a:endParaRPr lang="en-US"/>
          </a:p>
        </p:txBody>
      </p:sp>
      <p:sp>
        <p:nvSpPr>
          <p:cNvPr id="6" name="Substituent subsol 5"/>
          <p:cNvSpPr>
            <a:spLocks noGrp="1"/>
          </p:cNvSpPr>
          <p:nvPr>
            <p:ph type="ftr" sz="quarter" idx="11"/>
          </p:nvPr>
        </p:nvSpPr>
        <p:spPr/>
        <p:txBody>
          <a:bodyPr/>
          <a:lstStyle/>
          <a:p>
            <a:pPr>
              <a:defRPr/>
            </a:pPr>
            <a:endParaRPr lang="en-US"/>
          </a:p>
        </p:txBody>
      </p:sp>
      <p:sp>
        <p:nvSpPr>
          <p:cNvPr id="7" name="Substituent număr diapozitiv 6"/>
          <p:cNvSpPr>
            <a:spLocks noGrp="1"/>
          </p:cNvSpPr>
          <p:nvPr>
            <p:ph type="sldNum" sz="quarter" idx="12"/>
          </p:nvPr>
        </p:nvSpPr>
        <p:spPr/>
        <p:txBody>
          <a:bodyPr/>
          <a:lstStyle/>
          <a:p>
            <a:pPr>
              <a:defRPr/>
            </a:pPr>
            <a:fld id="{96701E03-7615-4BF2-8662-E6E5934F0F60}"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Dreptunghi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Dreptunghi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Dreptunghi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Dreptunghi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Dreptunghi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Dreptunghi rotunjit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Dreptunghi rotunjit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Dreptunghi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Dreptunghi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Dreptunghi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Dreptunghi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Dreptunghi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Dreptunghi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Substituent titlu 21"/>
          <p:cNvSpPr>
            <a:spLocks noGrp="1"/>
          </p:cNvSpPr>
          <p:nvPr>
            <p:ph type="title"/>
          </p:nvPr>
        </p:nvSpPr>
        <p:spPr>
          <a:xfrm>
            <a:off x="457200" y="1143000"/>
            <a:ext cx="8229600" cy="1066800"/>
          </a:xfrm>
          <a:prstGeom prst="rect">
            <a:avLst/>
          </a:prstGeom>
        </p:spPr>
        <p:txBody>
          <a:bodyPr vert="horz" anchor="ctr">
            <a:normAutofit/>
          </a:bodyPr>
          <a:lstStyle/>
          <a:p>
            <a:r>
              <a:rPr kumimoji="0" lang="ro-RO" smtClean="0"/>
              <a:t>Faceți clic pentru a edita stilul de titlu Coordonator</a:t>
            </a:r>
            <a:endParaRPr kumimoji="0" lang="en-US"/>
          </a:p>
        </p:txBody>
      </p:sp>
      <p:sp>
        <p:nvSpPr>
          <p:cNvPr id="13" name="Substituent text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o-RO" smtClean="0"/>
              <a:t>Faceți clic pentru a edita stilurile de text Coordonator</a:t>
            </a:r>
          </a:p>
          <a:p>
            <a:pPr lvl="1" eaLnBrk="1" latinLnBrk="0" hangingPunct="1"/>
            <a:r>
              <a:rPr kumimoji="0" lang="ro-RO" smtClean="0"/>
              <a:t>Al doilea nivel</a:t>
            </a:r>
          </a:p>
          <a:p>
            <a:pPr lvl="2" eaLnBrk="1" latinLnBrk="0" hangingPunct="1"/>
            <a:r>
              <a:rPr kumimoji="0" lang="ro-RO" smtClean="0"/>
              <a:t>Al treilea nivel</a:t>
            </a:r>
          </a:p>
          <a:p>
            <a:pPr lvl="3" eaLnBrk="1" latinLnBrk="0" hangingPunct="1"/>
            <a:r>
              <a:rPr kumimoji="0" lang="ro-RO" smtClean="0"/>
              <a:t>Al patrulea nivel</a:t>
            </a:r>
          </a:p>
          <a:p>
            <a:pPr lvl="4" eaLnBrk="1" latinLnBrk="0" hangingPunct="1"/>
            <a:r>
              <a:rPr kumimoji="0" lang="ro-RO" smtClean="0"/>
              <a:t>Al cincilea nivel</a:t>
            </a:r>
            <a:endParaRPr kumimoji="0" lang="en-US"/>
          </a:p>
        </p:txBody>
      </p:sp>
      <p:sp>
        <p:nvSpPr>
          <p:cNvPr id="14" name="Substituent dată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defRPr/>
            </a:pPr>
            <a:endParaRPr lang="en-US"/>
          </a:p>
        </p:txBody>
      </p:sp>
      <p:sp>
        <p:nvSpPr>
          <p:cNvPr id="3" name="Substituent subsol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defRPr/>
            </a:pPr>
            <a:endParaRPr lang="en-US"/>
          </a:p>
        </p:txBody>
      </p:sp>
      <p:sp>
        <p:nvSpPr>
          <p:cNvPr id="23" name="Substituent număr diapozitiv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pPr>
              <a:defRPr/>
            </a:pPr>
            <a:fld id="{96701E03-7615-4BF2-8662-E6E5934F0F60}"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fade">
                                      <p:cBhvr>
                                        <p:cTn id="12" dur="2000"/>
                                        <p:tgtEl>
                                          <p:spTgt spid="1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xEl>
                                              <p:pRg st="1" end="1"/>
                                            </p:txEl>
                                          </p:spTgt>
                                        </p:tgtEl>
                                        <p:attrNameLst>
                                          <p:attrName>style.visibility</p:attrName>
                                        </p:attrNameLst>
                                      </p:cBhvr>
                                      <p:to>
                                        <p:strVal val="visible"/>
                                      </p:to>
                                    </p:set>
                                    <p:animEffect transition="in" filter="fade">
                                      <p:cBhvr>
                                        <p:cTn id="15" dur="2000"/>
                                        <p:tgtEl>
                                          <p:spTgt spid="1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xEl>
                                              <p:pRg st="2" end="2"/>
                                            </p:txEl>
                                          </p:spTgt>
                                        </p:tgtEl>
                                        <p:attrNameLst>
                                          <p:attrName>style.visibility</p:attrName>
                                        </p:attrNameLst>
                                      </p:cBhvr>
                                      <p:to>
                                        <p:strVal val="visible"/>
                                      </p:to>
                                    </p:set>
                                    <p:animEffect transition="in" filter="fade">
                                      <p:cBhvr>
                                        <p:cTn id="18" dur="2000"/>
                                        <p:tgtEl>
                                          <p:spTgt spid="1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animEffect transition="in" filter="fade">
                                      <p:cBhvr>
                                        <p:cTn id="21" dur="2000"/>
                                        <p:tgtEl>
                                          <p:spTgt spid="1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xEl>
                                              <p:pRg st="4" end="4"/>
                                            </p:txEl>
                                          </p:spTgt>
                                        </p:tgtEl>
                                        <p:attrNameLst>
                                          <p:attrName>style.visibility</p:attrName>
                                        </p:attrNameLst>
                                      </p:cBhvr>
                                      <p:to>
                                        <p:strVal val="visible"/>
                                      </p:to>
                                    </p:set>
                                    <p:animEffect transition="in" filter="fade">
                                      <p:cBhvr>
                                        <p:cTn id="24" dur="20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bld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Evaluari/Autoevaluarea%20colaborarii.doc" TargetMode="External"/><Relationship Id="rId2" Type="http://schemas.openxmlformats.org/officeDocument/2006/relationships/hyperlink" Target="Evaluari/chestionar%20tradus.doc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zentlaszlo10b.wikispaces.com/" TargetMode="External"/><Relationship Id="rId2" Type="http://schemas.openxmlformats.org/officeDocument/2006/relationships/hyperlink" Target="Evaluari/Diagrama%20KWL.doc" TargetMode="External"/><Relationship Id="rId1" Type="http://schemas.openxmlformats.org/officeDocument/2006/relationships/slideLayout" Target="../slideLayouts/slideLayout2.xml"/><Relationship Id="rId4" Type="http://schemas.openxmlformats.org/officeDocument/2006/relationships/hyperlink" Target="Evaluari/Fi&#537;&#259;%20observa&#539;ie.docx"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Local%20Settings/Temp/Asistenta_unitate/Sursa%20documentare%20Internet.doc" TargetMode="External"/><Relationship Id="rId2" Type="http://schemas.openxmlformats.org/officeDocument/2006/relationships/hyperlink" Target="../../Local%20Settings/Temp/Imagini%20_sunete/Drepturi%20de%20autor_autorizatii/Extras%20din%20legea%20dreptului%20de%20autor.doc"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Local%20Settings/Temp/Asistenta_unitate/Programa%20scolara-Geografie-clasaVIII.doc"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advancedelearning.com/" TargetMode="External"/><Relationship Id="rId2" Type="http://schemas.openxmlformats.org/officeDocument/2006/relationships/hyperlink" Target="http://www.edu.ro/" TargetMode="External"/><Relationship Id="rId1" Type="http://schemas.openxmlformats.org/officeDocument/2006/relationships/slideLayout" Target="../slideLayouts/slideLayout2.xml"/><Relationship Id="rId5" Type="http://schemas.openxmlformats.org/officeDocument/2006/relationships/hyperlink" Target="http://www.realika.educatio.hu/" TargetMode="External"/><Relationship Id="rId4" Type="http://schemas.openxmlformats.org/officeDocument/2006/relationships/hyperlink" Target="http://www.intel.com/education/AssessingProjects/"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image" Target="../media/image2.emf"/><Relationship Id="rId7" Type="http://schemas.openxmlformats.org/officeDocument/2006/relationships/hyperlink" Target="Asistenta_unitate/Eficienta%20materialelor%20de%20facilitare.docx"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Asistenta_unitate" TargetMode="External"/><Relationship Id="rId5" Type="http://schemas.openxmlformats.org/officeDocument/2006/relationships/hyperlink" Target="Aplicatie_elev/bani%20aruncati.pptx" TargetMode="External"/><Relationship Id="rId10" Type="http://schemas.openxmlformats.org/officeDocument/2006/relationships/hyperlink" Target="Plan_unitate/Planul%20unit&#259;&#539;ii%20de%20&#238;nv&#259;&#539;&#259;m&#226;nt.doc" TargetMode="External"/><Relationship Id="rId4" Type="http://schemas.openxmlformats.org/officeDocument/2006/relationships/image" Target="../media/image3.wmf"/><Relationship Id="rId9" Type="http://schemas.openxmlformats.org/officeDocument/2006/relationships/image" Target="../media/image5.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Evaluari/Diagrama%20KWL.doc"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Evaluari/chestionar.docx" TargetMode="External"/><Relationship Id="rId2" Type="http://schemas.openxmlformats.org/officeDocument/2006/relationships/hyperlink" Target="Evaluari/Fi&#537;&#259;%20observa&#539;ie.docx" TargetMode="External"/><Relationship Id="rId1" Type="http://schemas.openxmlformats.org/officeDocument/2006/relationships/slideLayout" Target="../slideLayouts/slideLayout2.xml"/><Relationship Id="rId4" Type="http://schemas.openxmlformats.org/officeDocument/2006/relationships/hyperlink" Target="Asistenta_unitate/wiki.docx"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zentlaszlo10b.wikispaces.com/message/list/4.+Adatok+%C3%A1br%C3%A1zol%C3%A1sa"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ctrTitle"/>
          </p:nvPr>
        </p:nvSpPr>
        <p:spPr>
          <a:xfrm>
            <a:off x="642938" y="357188"/>
            <a:ext cx="7772400" cy="1752600"/>
          </a:xfrm>
        </p:spPr>
        <p:txBody>
          <a:bodyPr/>
          <a:lstStyle/>
          <a:p>
            <a:r>
              <a:rPr lang="ro-RO" b="1" dirty="0" smtClean="0"/>
              <a:t>Elemente de statistică</a:t>
            </a:r>
            <a:endParaRPr lang="en-US" b="1" dirty="0" smtClean="0"/>
          </a:p>
        </p:txBody>
      </p:sp>
      <p:sp>
        <p:nvSpPr>
          <p:cNvPr id="3075" name="Rectangle 3"/>
          <p:cNvSpPr>
            <a:spLocks noGrp="1" noChangeArrowheads="1"/>
          </p:cNvSpPr>
          <p:nvPr>
            <p:ph type="subTitle" idx="1"/>
          </p:nvPr>
        </p:nvSpPr>
        <p:spPr/>
        <p:txBody>
          <a:bodyPr>
            <a:normAutofit/>
          </a:bodyPr>
          <a:lstStyle/>
          <a:p>
            <a:pPr fontAlgn="auto">
              <a:lnSpc>
                <a:spcPct val="90000"/>
              </a:lnSpc>
              <a:spcAft>
                <a:spcPts val="0"/>
              </a:spcAft>
              <a:buFont typeface="Wingdings 2"/>
              <a:buNone/>
              <a:defRPr/>
            </a:pPr>
            <a:r>
              <a:rPr lang="en-US" sz="2400" dirty="0" err="1" smtClean="0"/>
              <a:t>Clasa</a:t>
            </a:r>
            <a:r>
              <a:rPr lang="ro-RO" sz="2400" dirty="0" smtClean="0"/>
              <a:t> a X-a, filiera teologie romano-catolică</a:t>
            </a:r>
            <a:endParaRPr lang="en-US" sz="2400" dirty="0" smtClean="0"/>
          </a:p>
          <a:p>
            <a:pPr fontAlgn="auto">
              <a:lnSpc>
                <a:spcPct val="90000"/>
              </a:lnSpc>
              <a:spcAft>
                <a:spcPts val="0"/>
              </a:spcAft>
              <a:buFont typeface="Wingdings 2"/>
              <a:buNone/>
              <a:defRPr/>
            </a:pPr>
            <a:r>
              <a:rPr lang="en-US" sz="2400" dirty="0" smtClean="0"/>
              <a:t>Nr. </a:t>
            </a:r>
            <a:r>
              <a:rPr lang="ro-RO" sz="2400" dirty="0" smtClean="0"/>
              <a:t>o</a:t>
            </a:r>
            <a:r>
              <a:rPr lang="en-US" sz="2400" dirty="0" smtClean="0"/>
              <a:t>re </a:t>
            </a:r>
            <a:r>
              <a:rPr lang="en-US" sz="2400" dirty="0" err="1" smtClean="0"/>
              <a:t>alocate</a:t>
            </a:r>
            <a:r>
              <a:rPr lang="en-US" sz="2400" dirty="0" smtClean="0"/>
              <a:t>:</a:t>
            </a:r>
            <a:r>
              <a:rPr lang="ro-RO" sz="2400" dirty="0" smtClean="0"/>
              <a:t> 8</a:t>
            </a:r>
            <a:endParaRPr lang="en-US" sz="2400" dirty="0" smtClean="0"/>
          </a:p>
          <a:p>
            <a:pPr fontAlgn="auto">
              <a:lnSpc>
                <a:spcPct val="90000"/>
              </a:lnSpc>
              <a:spcAft>
                <a:spcPts val="0"/>
              </a:spcAft>
              <a:buFont typeface="Wingdings 2"/>
              <a:buNone/>
              <a:defRPr/>
            </a:pPr>
            <a:r>
              <a:rPr lang="en-US" sz="2800" dirty="0" err="1" smtClean="0"/>
              <a:t>Autor</a:t>
            </a:r>
            <a:r>
              <a:rPr lang="en-US" sz="2800" dirty="0" smtClean="0"/>
              <a:t>:</a:t>
            </a:r>
            <a:r>
              <a:rPr lang="ro-RO" sz="2800" dirty="0" smtClean="0"/>
              <a:t> </a:t>
            </a:r>
            <a:r>
              <a:rPr lang="ro-RO" sz="2800" dirty="0" err="1" smtClean="0"/>
              <a:t>Hasas</a:t>
            </a:r>
            <a:r>
              <a:rPr lang="ro-RO" sz="2800" dirty="0" smtClean="0"/>
              <a:t> </a:t>
            </a:r>
            <a:r>
              <a:rPr lang="hu-HU" sz="2800" dirty="0" smtClean="0"/>
              <a:t>Tünde</a:t>
            </a:r>
            <a:endParaRPr lang="en-US"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1625" y="357188"/>
            <a:ext cx="8534400" cy="1116012"/>
          </a:xfrm>
        </p:spPr>
        <p:txBody>
          <a:bodyPr>
            <a:normAutofit fontScale="90000"/>
          </a:bodyPr>
          <a:lstStyle/>
          <a:p>
            <a:pPr fontAlgn="auto">
              <a:spcAft>
                <a:spcPts val="0"/>
              </a:spcAft>
              <a:defRPr/>
            </a:pPr>
            <a:r>
              <a:rPr lang="en-US" dirty="0" smtClean="0">
                <a:solidFill>
                  <a:srgbClr val="FF0000"/>
                </a:solidFill>
              </a:rPr>
              <a:t/>
            </a:r>
            <a:br>
              <a:rPr lang="en-US" dirty="0" smtClean="0">
                <a:solidFill>
                  <a:srgbClr val="FF0000"/>
                </a:solidFill>
              </a:rPr>
            </a:br>
            <a:r>
              <a:rPr lang="ro-RO" b="1" dirty="0" smtClean="0">
                <a:solidFill>
                  <a:srgbClr val="FF0000"/>
                </a:solidFill>
              </a:rPr>
              <a:t>CONŢINUTUL </a:t>
            </a:r>
            <a:r>
              <a:rPr lang="ro-RO" b="1" dirty="0" smtClean="0">
                <a:solidFill>
                  <a:srgbClr val="FF0000"/>
                </a:solidFill>
              </a:rPr>
              <a:t>UNITĂŢII DE ÎNVĂŢARE</a:t>
            </a:r>
            <a:r>
              <a:rPr lang="ro-RO" dirty="0" smtClean="0"/>
              <a:t/>
            </a:r>
            <a:br>
              <a:rPr lang="ro-RO" dirty="0" smtClean="0"/>
            </a:br>
            <a:endParaRPr lang="ro-RO" dirty="0" smtClean="0">
              <a:solidFill>
                <a:srgbClr val="FF0000"/>
              </a:solidFill>
            </a:endParaRPr>
          </a:p>
        </p:txBody>
      </p:sp>
      <p:sp>
        <p:nvSpPr>
          <p:cNvPr id="22530" name="Rectangle 3"/>
          <p:cNvSpPr>
            <a:spLocks noGrp="1" noChangeArrowheads="1"/>
          </p:cNvSpPr>
          <p:nvPr>
            <p:ph idx="1"/>
          </p:nvPr>
        </p:nvSpPr>
        <p:spPr/>
        <p:txBody>
          <a:bodyPr/>
          <a:lstStyle/>
          <a:p>
            <a:pPr>
              <a:lnSpc>
                <a:spcPct val="90000"/>
              </a:lnSpc>
              <a:buFont typeface="Wingdings" pitchFamily="2" charset="2"/>
              <a:buNone/>
            </a:pPr>
            <a:r>
              <a:rPr lang="ro-RO" sz="2800" b="1" dirty="0" smtClean="0"/>
              <a:t>Lecţiile 2,3 </a:t>
            </a:r>
            <a:r>
              <a:rPr lang="ro-RO" sz="2800" b="1" dirty="0" smtClean="0"/>
              <a:t>– </a:t>
            </a:r>
            <a:r>
              <a:rPr lang="ro-RO" sz="2800" b="1" dirty="0" smtClean="0"/>
              <a:t>Populație și eșantion. Metode de prelevare a eșantionului</a:t>
            </a:r>
          </a:p>
          <a:p>
            <a:pPr>
              <a:lnSpc>
                <a:spcPct val="90000"/>
              </a:lnSpc>
              <a:buFont typeface="Wingdings" pitchFamily="2" charset="2"/>
              <a:buNone/>
            </a:pPr>
            <a:endParaRPr lang="ro-RO" sz="2800" b="1" dirty="0" smtClean="0"/>
          </a:p>
          <a:p>
            <a:pPr>
              <a:lnSpc>
                <a:spcPct val="90000"/>
              </a:lnSpc>
              <a:buFont typeface="Wingdings" pitchFamily="2" charset="2"/>
              <a:buNone/>
            </a:pPr>
            <a:r>
              <a:rPr lang="ro-RO" sz="2000" b="1" dirty="0" smtClean="0"/>
              <a:t>Detalii</a:t>
            </a:r>
          </a:p>
          <a:p>
            <a:pPr>
              <a:lnSpc>
                <a:spcPct val="90000"/>
              </a:lnSpc>
              <a:buFont typeface="Wingdings" pitchFamily="2" charset="2"/>
              <a:buNone/>
            </a:pPr>
            <a:endParaRPr lang="ro-RO" sz="2000" b="1" dirty="0" smtClean="0"/>
          </a:p>
          <a:p>
            <a:r>
              <a:rPr lang="ro-RO" sz="2000" dirty="0" smtClean="0"/>
              <a:t>În a doua și a treia oră elevii vor învăța despre eșantion și își vor fixa o temă pentru studiul statistic pe care îl vor efectua.</a:t>
            </a:r>
            <a:endParaRPr lang="ro-RO" sz="20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85750" y="142875"/>
            <a:ext cx="8534400" cy="928688"/>
          </a:xfrm>
        </p:spPr>
        <p:txBody>
          <a:bodyPr>
            <a:normAutofit fontScale="90000"/>
          </a:bodyPr>
          <a:lstStyle/>
          <a:p>
            <a:pPr fontAlgn="auto">
              <a:spcAft>
                <a:spcPts val="0"/>
              </a:spcAft>
              <a:defRPr/>
            </a:pPr>
            <a:r>
              <a:rPr lang="ro-RO" b="1" dirty="0" smtClean="0">
                <a:solidFill>
                  <a:srgbClr val="FF0000"/>
                </a:solidFill>
              </a:rPr>
              <a:t>CONŢINUTUL UNITĂŢII DE ÎNVĂŢARE</a:t>
            </a:r>
            <a:endParaRPr lang="ro-RO" dirty="0" smtClean="0">
              <a:solidFill>
                <a:srgbClr val="FF0000"/>
              </a:solidFill>
            </a:endParaRPr>
          </a:p>
        </p:txBody>
      </p:sp>
      <p:sp>
        <p:nvSpPr>
          <p:cNvPr id="23555" name="Rectangle 3"/>
          <p:cNvSpPr>
            <a:spLocks noGrp="1" noChangeArrowheads="1"/>
          </p:cNvSpPr>
          <p:nvPr>
            <p:ph idx="1"/>
          </p:nvPr>
        </p:nvSpPr>
        <p:spPr/>
        <p:txBody>
          <a:bodyPr/>
          <a:lstStyle/>
          <a:p>
            <a:pPr>
              <a:lnSpc>
                <a:spcPct val="90000"/>
              </a:lnSpc>
              <a:buFont typeface="Wingdings" pitchFamily="2" charset="2"/>
              <a:buNone/>
            </a:pPr>
            <a:r>
              <a:rPr lang="ro-RO" sz="2800" b="1" dirty="0" smtClean="0"/>
              <a:t>Lecţi</a:t>
            </a:r>
            <a:r>
              <a:rPr lang="ro-RO" b="1" dirty="0" smtClean="0"/>
              <a:t>ile</a:t>
            </a:r>
            <a:r>
              <a:rPr lang="ro-RO" sz="2800" b="1" dirty="0" smtClean="0"/>
              <a:t> 4, 5 </a:t>
            </a:r>
            <a:r>
              <a:rPr lang="ro-RO" sz="2800" b="1" dirty="0" smtClean="0"/>
              <a:t>– </a:t>
            </a:r>
            <a:r>
              <a:rPr lang="ro-RO" sz="2800" b="1" dirty="0" smtClean="0"/>
              <a:t>Reprezentarea datelor</a:t>
            </a:r>
            <a:endParaRPr lang="ro-RO" sz="2800" b="1" dirty="0" smtClean="0"/>
          </a:p>
          <a:p>
            <a:pPr>
              <a:lnSpc>
                <a:spcPct val="90000"/>
              </a:lnSpc>
              <a:buFont typeface="Wingdings" pitchFamily="2" charset="2"/>
              <a:buNone/>
            </a:pPr>
            <a:r>
              <a:rPr lang="ro-RO" sz="2000" b="1" dirty="0" smtClean="0"/>
              <a:t>Detalii</a:t>
            </a:r>
          </a:p>
          <a:p>
            <a:pPr>
              <a:lnSpc>
                <a:spcPct val="90000"/>
              </a:lnSpc>
              <a:buFont typeface="Wingdings" pitchFamily="2" charset="2"/>
              <a:buNone/>
            </a:pPr>
            <a:endParaRPr lang="ro-RO" sz="2000" b="1" dirty="0" smtClean="0"/>
          </a:p>
          <a:p>
            <a:r>
              <a:rPr lang="ro-RO" sz="2000" dirty="0" smtClean="0"/>
              <a:t>În a patra și a cincea oră se va discuta despre reprezentarea datelor, iar elevii vor posta setul de întrebări pe care îl vor folosi. Organizați pe grupe, elevii vor culege date pentru micul lor studiu statistic.</a:t>
            </a:r>
          </a:p>
          <a:p>
            <a:r>
              <a:rPr lang="ro-RO" sz="2000" dirty="0" smtClean="0"/>
              <a:t>În tot acest timp, elevii au posibilitatea de a obține puncte în plus pentru echipa lor, răspunzând la întrebări</a:t>
            </a:r>
            <a:endParaRPr lang="ro-RO" sz="2000" dirty="0" smtClean="0">
              <a:latin typeface="Times New Roman"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11560" y="764704"/>
            <a:ext cx="8229600" cy="1066800"/>
          </a:xfrm>
        </p:spPr>
        <p:txBody>
          <a:bodyPr>
            <a:normAutofit fontScale="90000"/>
          </a:bodyPr>
          <a:lstStyle/>
          <a:p>
            <a:pPr fontAlgn="auto">
              <a:spcAft>
                <a:spcPts val="0"/>
              </a:spcAft>
              <a:defRPr/>
            </a:pPr>
            <a:r>
              <a:rPr lang="ro-RO" b="1" dirty="0" smtClean="0">
                <a:solidFill>
                  <a:srgbClr val="FF0000"/>
                </a:solidFill>
              </a:rPr>
              <a:t>CONŢINUTUL UNITĂŢII DE ÎNVĂŢARE</a:t>
            </a:r>
            <a:endParaRPr lang="ro-RO" dirty="0">
              <a:solidFill>
                <a:srgbClr val="FF0000"/>
              </a:solidFill>
            </a:endParaRPr>
          </a:p>
        </p:txBody>
      </p:sp>
      <p:sp>
        <p:nvSpPr>
          <p:cNvPr id="24579" name="Rectangle 3"/>
          <p:cNvSpPr>
            <a:spLocks noGrp="1" noChangeArrowheads="1"/>
          </p:cNvSpPr>
          <p:nvPr>
            <p:ph idx="1"/>
          </p:nvPr>
        </p:nvSpPr>
        <p:spPr/>
        <p:txBody>
          <a:bodyPr/>
          <a:lstStyle/>
          <a:p>
            <a:pPr>
              <a:lnSpc>
                <a:spcPct val="90000"/>
              </a:lnSpc>
              <a:buFont typeface="Wingdings" pitchFamily="2" charset="2"/>
              <a:buNone/>
            </a:pPr>
            <a:r>
              <a:rPr lang="ro-RO" sz="2800" b="1" dirty="0" smtClean="0"/>
              <a:t>Lecţia 6  </a:t>
            </a:r>
            <a:r>
              <a:rPr lang="ro-RO" sz="2800" b="1" dirty="0" smtClean="0"/>
              <a:t>– </a:t>
            </a:r>
            <a:r>
              <a:rPr lang="ro-RO" sz="2800" b="1" dirty="0" smtClean="0"/>
              <a:t>Test</a:t>
            </a:r>
            <a:endParaRPr lang="ro-RO" sz="2800" b="1" dirty="0" smtClean="0"/>
          </a:p>
          <a:p>
            <a:pPr>
              <a:lnSpc>
                <a:spcPct val="90000"/>
              </a:lnSpc>
              <a:buFont typeface="Wingdings" pitchFamily="2" charset="2"/>
              <a:buNone/>
            </a:pPr>
            <a:r>
              <a:rPr lang="ro-RO" sz="2000" b="1" dirty="0" smtClean="0"/>
              <a:t>Detalii</a:t>
            </a:r>
          </a:p>
          <a:p>
            <a:pPr>
              <a:lnSpc>
                <a:spcPct val="90000"/>
              </a:lnSpc>
              <a:buFont typeface="Wingdings" pitchFamily="2" charset="2"/>
              <a:buNone/>
            </a:pPr>
            <a:endParaRPr lang="ro-RO" sz="2000" b="1" dirty="0" smtClean="0"/>
          </a:p>
          <a:p>
            <a:r>
              <a:rPr lang="ro-RO" sz="2000" dirty="0" smtClean="0"/>
              <a:t>În a șasea oră, elevii vor rezolva un chestionar, după care vor discuta ce dificultăți întâmpină în realizarea studiului (în culegerea de date și reprezentarea lor)</a:t>
            </a:r>
            <a:endParaRPr lang="ro-RO" sz="20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11560" y="764704"/>
            <a:ext cx="8229600" cy="1066800"/>
          </a:xfrm>
        </p:spPr>
        <p:txBody>
          <a:bodyPr>
            <a:normAutofit fontScale="90000"/>
          </a:bodyPr>
          <a:lstStyle/>
          <a:p>
            <a:pPr fontAlgn="auto">
              <a:spcAft>
                <a:spcPts val="0"/>
              </a:spcAft>
              <a:defRPr/>
            </a:pPr>
            <a:r>
              <a:rPr lang="ro-RO" b="1" dirty="0" smtClean="0">
                <a:solidFill>
                  <a:srgbClr val="FF0000"/>
                </a:solidFill>
              </a:rPr>
              <a:t>CONŢINUTUL UNITĂŢII DE ÎNVĂŢARE</a:t>
            </a:r>
            <a:endParaRPr lang="ro-RO" dirty="0">
              <a:solidFill>
                <a:srgbClr val="FF0000"/>
              </a:solidFill>
            </a:endParaRPr>
          </a:p>
        </p:txBody>
      </p:sp>
      <p:sp>
        <p:nvSpPr>
          <p:cNvPr id="24579" name="Rectangle 3"/>
          <p:cNvSpPr>
            <a:spLocks noGrp="1" noChangeArrowheads="1"/>
          </p:cNvSpPr>
          <p:nvPr>
            <p:ph idx="1"/>
          </p:nvPr>
        </p:nvSpPr>
        <p:spPr/>
        <p:txBody>
          <a:bodyPr/>
          <a:lstStyle/>
          <a:p>
            <a:pPr>
              <a:lnSpc>
                <a:spcPct val="90000"/>
              </a:lnSpc>
              <a:buFont typeface="Wingdings" pitchFamily="2" charset="2"/>
              <a:buNone/>
            </a:pPr>
            <a:r>
              <a:rPr lang="ro-RO" sz="2800" b="1" dirty="0" smtClean="0"/>
              <a:t>Lecţia 7  </a:t>
            </a:r>
            <a:r>
              <a:rPr lang="ro-RO" sz="2800" b="1" dirty="0" smtClean="0"/>
              <a:t>– </a:t>
            </a:r>
            <a:r>
              <a:rPr lang="ro-RO" b="1" dirty="0" smtClean="0"/>
              <a:t>Finalizarea proiectului</a:t>
            </a:r>
            <a:endParaRPr lang="ro-RO" sz="2800" b="1" dirty="0" smtClean="0"/>
          </a:p>
          <a:p>
            <a:pPr>
              <a:lnSpc>
                <a:spcPct val="90000"/>
              </a:lnSpc>
              <a:buFont typeface="Wingdings" pitchFamily="2" charset="2"/>
              <a:buNone/>
            </a:pPr>
            <a:r>
              <a:rPr lang="ro-RO" sz="2000" b="1" dirty="0" smtClean="0"/>
              <a:t>Detalii</a:t>
            </a:r>
          </a:p>
          <a:p>
            <a:pPr>
              <a:lnSpc>
                <a:spcPct val="90000"/>
              </a:lnSpc>
              <a:buFont typeface="Wingdings" pitchFamily="2" charset="2"/>
              <a:buNone/>
            </a:pPr>
            <a:endParaRPr lang="ro-RO" sz="2000" b="1" dirty="0" smtClean="0"/>
          </a:p>
          <a:p>
            <a:r>
              <a:rPr lang="ro-RO" sz="2000" dirty="0" smtClean="0"/>
              <a:t>În a șaptea oră, elevii își vor definitiva prezentările, sub îndrumarea profesorului.</a:t>
            </a:r>
            <a:endParaRPr lang="ro-RO" sz="200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11560" y="764704"/>
            <a:ext cx="8229600" cy="1066800"/>
          </a:xfrm>
        </p:spPr>
        <p:txBody>
          <a:bodyPr>
            <a:normAutofit fontScale="90000"/>
          </a:bodyPr>
          <a:lstStyle/>
          <a:p>
            <a:pPr fontAlgn="auto">
              <a:spcAft>
                <a:spcPts val="0"/>
              </a:spcAft>
              <a:defRPr/>
            </a:pPr>
            <a:r>
              <a:rPr lang="ro-RO" b="1" dirty="0" smtClean="0">
                <a:solidFill>
                  <a:srgbClr val="FF0000"/>
                </a:solidFill>
              </a:rPr>
              <a:t>CONŢINUTUL UNITĂŢII DE ÎNVĂŢARE</a:t>
            </a:r>
            <a:endParaRPr lang="ro-RO" dirty="0">
              <a:solidFill>
                <a:srgbClr val="FF0000"/>
              </a:solidFill>
            </a:endParaRPr>
          </a:p>
        </p:txBody>
      </p:sp>
      <p:sp>
        <p:nvSpPr>
          <p:cNvPr id="24579" name="Rectangle 3"/>
          <p:cNvSpPr>
            <a:spLocks noGrp="1" noChangeArrowheads="1"/>
          </p:cNvSpPr>
          <p:nvPr>
            <p:ph idx="1"/>
          </p:nvPr>
        </p:nvSpPr>
        <p:spPr/>
        <p:txBody>
          <a:bodyPr/>
          <a:lstStyle/>
          <a:p>
            <a:pPr>
              <a:lnSpc>
                <a:spcPct val="90000"/>
              </a:lnSpc>
              <a:buFont typeface="Wingdings" pitchFamily="2" charset="2"/>
              <a:buNone/>
            </a:pPr>
            <a:r>
              <a:rPr lang="ro-RO" sz="2800" b="1" dirty="0" smtClean="0"/>
              <a:t>Lecţia 8  </a:t>
            </a:r>
            <a:r>
              <a:rPr lang="ro-RO" sz="2800" b="1" dirty="0" smtClean="0"/>
              <a:t>– </a:t>
            </a:r>
            <a:r>
              <a:rPr lang="ro-RO" b="1" smtClean="0"/>
              <a:t>Prezentarea proiectelor</a:t>
            </a:r>
            <a:endParaRPr lang="ro-RO" sz="2800" b="1" dirty="0" smtClean="0"/>
          </a:p>
          <a:p>
            <a:pPr>
              <a:lnSpc>
                <a:spcPct val="90000"/>
              </a:lnSpc>
              <a:buFont typeface="Wingdings" pitchFamily="2" charset="2"/>
              <a:buNone/>
            </a:pPr>
            <a:r>
              <a:rPr lang="ro-RO" sz="2000" b="1" dirty="0" smtClean="0"/>
              <a:t>Detalii</a:t>
            </a:r>
          </a:p>
          <a:p>
            <a:pPr>
              <a:lnSpc>
                <a:spcPct val="90000"/>
              </a:lnSpc>
              <a:buFont typeface="Wingdings" pitchFamily="2" charset="2"/>
              <a:buNone/>
            </a:pPr>
            <a:endParaRPr lang="ro-RO" sz="2000" b="1" dirty="0" smtClean="0"/>
          </a:p>
          <a:p>
            <a:r>
              <a:rPr lang="ro-RO" sz="2000" dirty="0" smtClean="0"/>
              <a:t>În a opta (ultima) oră, elevii își vor prezenta lucrările unui grup de elevi și profesori, care vor forma un juriu, urmând ca lucrările cele mai bune să fie premiate și, după eventuale îmbunătățiri, propuse spre alte concursuri.</a:t>
            </a:r>
            <a:endParaRPr lang="ro-RO" sz="20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z="3600" b="1" smtClean="0">
                <a:solidFill>
                  <a:srgbClr val="FF0000"/>
                </a:solidFill>
                <a:latin typeface="Times New Roman" pitchFamily="18" charset="0"/>
              </a:rPr>
              <a:t>EVALUAREA PROIECTULUI</a:t>
            </a:r>
            <a:endParaRPr lang="ro-RO" sz="3600" b="1" smtClean="0">
              <a:solidFill>
                <a:srgbClr val="FF0000"/>
              </a:solidFill>
              <a:latin typeface="Times New Roman" pitchFamily="18" charset="0"/>
            </a:endParaRPr>
          </a:p>
        </p:txBody>
      </p:sp>
      <p:sp>
        <p:nvSpPr>
          <p:cNvPr id="25603" name="Rectangle 3"/>
          <p:cNvSpPr>
            <a:spLocks noGrp="1" noChangeArrowheads="1"/>
          </p:cNvSpPr>
          <p:nvPr>
            <p:ph idx="1"/>
          </p:nvPr>
        </p:nvSpPr>
        <p:spPr/>
        <p:txBody>
          <a:bodyPr/>
          <a:lstStyle/>
          <a:p>
            <a:pPr marL="58738" indent="-36513" algn="ctr">
              <a:lnSpc>
                <a:spcPct val="80000"/>
              </a:lnSpc>
              <a:buFont typeface="Wingdings" pitchFamily="2" charset="2"/>
              <a:buNone/>
            </a:pPr>
            <a:r>
              <a:rPr lang="en-US" sz="2400" b="1" dirty="0" err="1" smtClean="0"/>
              <a:t>Instrumente</a:t>
            </a:r>
            <a:r>
              <a:rPr lang="en-US" sz="2400" b="1" dirty="0" smtClean="0"/>
              <a:t> de </a:t>
            </a:r>
            <a:r>
              <a:rPr lang="en-US" sz="2400" b="1" dirty="0" err="1" smtClean="0"/>
              <a:t>evaluare</a:t>
            </a:r>
            <a:endParaRPr lang="en-US" sz="2400" b="1" dirty="0" smtClean="0"/>
          </a:p>
          <a:p>
            <a:pPr marL="58738" indent="-36513">
              <a:lnSpc>
                <a:spcPct val="80000"/>
              </a:lnSpc>
              <a:buFont typeface="Wingdings" pitchFamily="2" charset="2"/>
              <a:buNone/>
            </a:pPr>
            <a:endParaRPr lang="ro-RO" sz="2000" b="1" dirty="0" smtClean="0"/>
          </a:p>
          <a:p>
            <a:pPr marL="58738" indent="-36513">
              <a:lnSpc>
                <a:spcPct val="80000"/>
              </a:lnSpc>
              <a:buFont typeface="Wingdings" pitchFamily="2" charset="2"/>
              <a:buNone/>
            </a:pPr>
            <a:r>
              <a:rPr lang="en-US" sz="2000" b="1" dirty="0" err="1" smtClean="0"/>
              <a:t>Individuale</a:t>
            </a:r>
            <a:endParaRPr lang="ro-RO" sz="2000" b="1" dirty="0" smtClean="0"/>
          </a:p>
          <a:p>
            <a:pPr marL="568325" lvl="1" indent="-287338">
              <a:lnSpc>
                <a:spcPct val="80000"/>
              </a:lnSpc>
              <a:buFont typeface="Wingdings" pitchFamily="2" charset="2"/>
              <a:buChar char="§"/>
            </a:pPr>
            <a:endParaRPr lang="ro-RO" sz="2000" dirty="0" smtClean="0">
              <a:latin typeface="Times New Roman" pitchFamily="18" charset="0"/>
              <a:hlinkClick r:id="rId2" action="ppaction://hlinkfile"/>
            </a:endParaRPr>
          </a:p>
          <a:p>
            <a:pPr marL="568325" lvl="1" indent="-287338">
              <a:lnSpc>
                <a:spcPct val="80000"/>
              </a:lnSpc>
              <a:buFont typeface="Wingdings" pitchFamily="2" charset="2"/>
              <a:buChar char="§"/>
            </a:pPr>
            <a:r>
              <a:rPr lang="ro-RO" sz="2000" dirty="0" smtClean="0">
                <a:latin typeface="Times New Roman" pitchFamily="18" charset="0"/>
                <a:hlinkClick r:id="rId2" action="ppaction://hlinkfile"/>
              </a:rPr>
              <a:t>Chestionar</a:t>
            </a:r>
            <a:r>
              <a:rPr lang="en-US" sz="2000" dirty="0" smtClean="0">
                <a:latin typeface="Times New Roman" pitchFamily="18" charset="0"/>
                <a:hlinkClick r:id="rId2" action="ppaction://hlinkfile"/>
              </a:rPr>
              <a:t> </a:t>
            </a:r>
            <a:endParaRPr lang="ro-RO" sz="2000" dirty="0" smtClean="0">
              <a:latin typeface="Times New Roman" pitchFamily="18" charset="0"/>
            </a:endParaRPr>
          </a:p>
          <a:p>
            <a:pPr marL="568325" lvl="1" indent="-287338">
              <a:lnSpc>
                <a:spcPct val="80000"/>
              </a:lnSpc>
              <a:buFont typeface="Wingdings" pitchFamily="2" charset="2"/>
              <a:buChar char="§"/>
            </a:pPr>
            <a:r>
              <a:rPr lang="en-US" sz="2000" dirty="0" err="1" smtClean="0">
                <a:latin typeface="Times New Roman" pitchFamily="18" charset="0"/>
                <a:hlinkClick r:id="rId3" action="ppaction://hlinkfile"/>
              </a:rPr>
              <a:t>Autoevaluare</a:t>
            </a:r>
            <a:r>
              <a:rPr lang="ro-RO" sz="2000" dirty="0" smtClean="0">
                <a:latin typeface="Times New Roman" pitchFamily="18" charset="0"/>
                <a:hlinkClick r:id="rId3" action="ppaction://hlinkfile"/>
              </a:rPr>
              <a:t>a colaborării</a:t>
            </a:r>
            <a:endParaRPr lang="en-US" sz="2000" dirty="0" smtClean="0">
              <a:latin typeface="Times New Roman" pitchFamily="18" charset="0"/>
            </a:endParaRPr>
          </a:p>
          <a:p>
            <a:pPr marL="58738" indent="-36513">
              <a:lnSpc>
                <a:spcPct val="80000"/>
              </a:lnSpc>
              <a:buFontTx/>
              <a:buNone/>
            </a:pPr>
            <a:endParaRPr lang="en-US" sz="2000" u="sng" dirty="0" smtClean="0">
              <a:latin typeface="Times New Roman" pitchFamily="18" charset="0"/>
            </a:endParaRPr>
          </a:p>
          <a:p>
            <a:pPr marL="58738" indent="-36513">
              <a:lnSpc>
                <a:spcPct val="80000"/>
              </a:lnSpc>
              <a:buFontTx/>
              <a:buNone/>
            </a:pPr>
            <a:r>
              <a:rPr lang="en-US" sz="1600" i="1" dirty="0" err="1" smtClean="0">
                <a:latin typeface="Times New Roman" pitchFamily="18" charset="0"/>
              </a:rPr>
              <a:t>Toate</a:t>
            </a:r>
            <a:r>
              <a:rPr lang="en-US" sz="1600" i="1" dirty="0" smtClean="0">
                <a:latin typeface="Times New Roman" pitchFamily="18" charset="0"/>
              </a:rPr>
              <a:t> </a:t>
            </a:r>
            <a:r>
              <a:rPr lang="en-US" sz="1600" i="1" dirty="0" err="1" smtClean="0">
                <a:latin typeface="Times New Roman" pitchFamily="18" charset="0"/>
              </a:rPr>
              <a:t>aceste</a:t>
            </a:r>
            <a:r>
              <a:rPr lang="en-US" sz="1600" i="1" dirty="0" smtClean="0">
                <a:latin typeface="Times New Roman" pitchFamily="18" charset="0"/>
              </a:rPr>
              <a:t> </a:t>
            </a:r>
            <a:r>
              <a:rPr lang="en-US" sz="1600" i="1" dirty="0" err="1" smtClean="0">
                <a:latin typeface="Times New Roman" pitchFamily="18" charset="0"/>
              </a:rPr>
              <a:t>materiale</a:t>
            </a:r>
            <a:r>
              <a:rPr lang="en-US" sz="1600" i="1" dirty="0" smtClean="0">
                <a:latin typeface="Times New Roman" pitchFamily="18" charset="0"/>
              </a:rPr>
              <a:t> </a:t>
            </a:r>
            <a:r>
              <a:rPr lang="en-US" sz="1600" i="1" dirty="0" err="1" smtClean="0">
                <a:latin typeface="Times New Roman" pitchFamily="18" charset="0"/>
              </a:rPr>
              <a:t>prezentate</a:t>
            </a:r>
            <a:r>
              <a:rPr lang="en-US" sz="1600" i="1" dirty="0" smtClean="0">
                <a:latin typeface="Times New Roman" pitchFamily="18" charset="0"/>
              </a:rPr>
              <a:t> </a:t>
            </a:r>
            <a:r>
              <a:rPr lang="en-US" sz="1600" i="1" dirty="0" err="1" smtClean="0">
                <a:latin typeface="Times New Roman" pitchFamily="18" charset="0"/>
              </a:rPr>
              <a:t>alcatuiesc</a:t>
            </a:r>
            <a:r>
              <a:rPr lang="en-US" sz="1600" i="1" dirty="0" smtClean="0">
                <a:latin typeface="Times New Roman" pitchFamily="18" charset="0"/>
              </a:rPr>
              <a:t> un </a:t>
            </a:r>
            <a:r>
              <a:rPr lang="en-US" sz="1600" i="1" u="sng" dirty="0" err="1" smtClean="0">
                <a:latin typeface="Times New Roman" pitchFamily="18" charset="0"/>
              </a:rPr>
              <a:t>portofoliu</a:t>
            </a:r>
            <a:r>
              <a:rPr lang="en-US" sz="1600" i="1" dirty="0" smtClean="0">
                <a:latin typeface="Times New Roman" pitchFamily="18" charset="0"/>
              </a:rPr>
              <a:t> </a:t>
            </a:r>
            <a:r>
              <a:rPr lang="en-US" sz="1600" i="1" dirty="0" err="1" smtClean="0">
                <a:latin typeface="Times New Roman" pitchFamily="18" charset="0"/>
              </a:rPr>
              <a:t>ce</a:t>
            </a:r>
            <a:r>
              <a:rPr lang="en-US" sz="1600" i="1" dirty="0" smtClean="0">
                <a:latin typeface="Times New Roman" pitchFamily="18" charset="0"/>
              </a:rPr>
              <a:t> </a:t>
            </a:r>
            <a:r>
              <a:rPr lang="en-US" sz="1600" i="1" dirty="0" err="1" smtClean="0">
                <a:latin typeface="Times New Roman" pitchFamily="18" charset="0"/>
              </a:rPr>
              <a:t>va</a:t>
            </a:r>
            <a:r>
              <a:rPr lang="en-US" sz="1600" i="1" dirty="0" smtClean="0">
                <a:latin typeface="Times New Roman" pitchFamily="18" charset="0"/>
              </a:rPr>
              <a:t> </a:t>
            </a:r>
            <a:r>
              <a:rPr lang="en-US" sz="1600" i="1" dirty="0" err="1" smtClean="0">
                <a:latin typeface="Times New Roman" pitchFamily="18" charset="0"/>
              </a:rPr>
              <a:t>fi</a:t>
            </a:r>
            <a:r>
              <a:rPr lang="en-US" sz="1600" i="1" dirty="0" smtClean="0">
                <a:latin typeface="Times New Roman" pitchFamily="18" charset="0"/>
              </a:rPr>
              <a:t> </a:t>
            </a:r>
            <a:r>
              <a:rPr lang="en-US" sz="1600" i="1" dirty="0" err="1" smtClean="0">
                <a:latin typeface="Times New Roman" pitchFamily="18" charset="0"/>
              </a:rPr>
              <a:t>evaluat</a:t>
            </a:r>
            <a:r>
              <a:rPr lang="en-US" sz="1600" i="1" dirty="0" smtClean="0">
                <a:latin typeface="Times New Roman" pitchFamily="18" charset="0"/>
              </a:rPr>
              <a:t> conform </a:t>
            </a:r>
            <a:r>
              <a:rPr lang="en-US" sz="1600" i="1" dirty="0" err="1" smtClean="0">
                <a:latin typeface="Times New Roman" pitchFamily="18" charset="0"/>
              </a:rPr>
              <a:t>grilei</a:t>
            </a:r>
            <a:r>
              <a:rPr lang="en-US" sz="1600" i="1" dirty="0" smtClean="0">
                <a:latin typeface="Times New Roman" pitchFamily="18" charset="0"/>
              </a:rPr>
              <a:t> de</a:t>
            </a:r>
            <a:r>
              <a:rPr lang="ro-RO" sz="1600" i="1" dirty="0" smtClean="0">
                <a:latin typeface="Times New Roman" pitchFamily="18" charset="0"/>
              </a:rPr>
              <a:t> </a:t>
            </a:r>
            <a:r>
              <a:rPr lang="en-US" sz="1600" i="1" dirty="0" err="1" smtClean="0">
                <a:latin typeface="Times New Roman" pitchFamily="18" charset="0"/>
              </a:rPr>
              <a:t>evaluare</a:t>
            </a:r>
            <a:endParaRPr lang="en-US" sz="1600" i="1" dirty="0" smtClean="0">
              <a:latin typeface="Times New Roman" pitchFamily="18" charset="0"/>
            </a:endParaRPr>
          </a:p>
          <a:p>
            <a:pPr marL="58738" indent="-36513">
              <a:lnSpc>
                <a:spcPct val="80000"/>
              </a:lnSpc>
              <a:buFontTx/>
              <a:buNone/>
            </a:pPr>
            <a:endParaRPr lang="ro-RO" sz="1600" dirty="0" smtClean="0">
              <a:latin typeface="Times New Roman" pitchFamily="18"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3600" b="1" smtClean="0">
                <a:solidFill>
                  <a:srgbClr val="FF0000"/>
                </a:solidFill>
                <a:latin typeface="Times New Roman" pitchFamily="18" charset="0"/>
              </a:rPr>
              <a:t>EVALUAREA PROIECTULUI</a:t>
            </a:r>
            <a:endParaRPr lang="ro-RO" sz="3600" b="1" smtClean="0">
              <a:solidFill>
                <a:srgbClr val="FF0000"/>
              </a:solidFill>
              <a:latin typeface="Times New Roman" pitchFamily="18" charset="0"/>
            </a:endParaRPr>
          </a:p>
        </p:txBody>
      </p:sp>
      <p:sp>
        <p:nvSpPr>
          <p:cNvPr id="26627" name="Rectangle 3"/>
          <p:cNvSpPr>
            <a:spLocks noGrp="1" noChangeArrowheads="1"/>
          </p:cNvSpPr>
          <p:nvPr>
            <p:ph idx="1"/>
          </p:nvPr>
        </p:nvSpPr>
        <p:spPr/>
        <p:txBody>
          <a:bodyPr/>
          <a:lstStyle/>
          <a:p>
            <a:pPr marL="58738" indent="-36513" algn="ctr">
              <a:lnSpc>
                <a:spcPct val="80000"/>
              </a:lnSpc>
              <a:buFont typeface="Wingdings" pitchFamily="2" charset="2"/>
              <a:buNone/>
            </a:pPr>
            <a:r>
              <a:rPr lang="en-US" sz="2400" b="1" dirty="0" err="1" smtClean="0"/>
              <a:t>Instrumente</a:t>
            </a:r>
            <a:r>
              <a:rPr lang="en-US" sz="2400" b="1" dirty="0" smtClean="0"/>
              <a:t> de </a:t>
            </a:r>
            <a:r>
              <a:rPr lang="en-US" sz="2400" b="1" dirty="0" err="1" smtClean="0"/>
              <a:t>evaluare</a:t>
            </a:r>
            <a:endParaRPr lang="en-US" sz="2400" b="1" dirty="0" smtClean="0"/>
          </a:p>
          <a:p>
            <a:pPr marL="58738" indent="-36513">
              <a:lnSpc>
                <a:spcPct val="80000"/>
              </a:lnSpc>
              <a:buFontTx/>
              <a:buNone/>
            </a:pPr>
            <a:endParaRPr lang="ro-RO" sz="2000" b="1" dirty="0" smtClean="0"/>
          </a:p>
          <a:p>
            <a:pPr marL="58738" indent="-36513">
              <a:lnSpc>
                <a:spcPct val="80000"/>
              </a:lnSpc>
              <a:buFontTx/>
              <a:buNone/>
            </a:pPr>
            <a:r>
              <a:rPr lang="ro-RO" sz="2000" b="1" dirty="0" smtClean="0"/>
              <a:t>P</a:t>
            </a:r>
            <a:r>
              <a:rPr lang="en-US" sz="2000" b="1" dirty="0" smtClean="0"/>
              <a:t>e </a:t>
            </a:r>
            <a:r>
              <a:rPr lang="en-US" sz="2000" b="1" dirty="0" err="1" smtClean="0"/>
              <a:t>grupe</a:t>
            </a:r>
            <a:r>
              <a:rPr lang="en-US" sz="2000" b="1" dirty="0" smtClean="0"/>
              <a:t> de </a:t>
            </a:r>
            <a:r>
              <a:rPr lang="en-US" sz="2000" b="1" dirty="0" err="1" smtClean="0"/>
              <a:t>elevi</a:t>
            </a:r>
            <a:endParaRPr lang="ro-RO" sz="2000" b="1" dirty="0" smtClean="0"/>
          </a:p>
          <a:p>
            <a:pPr marL="568325" lvl="1" indent="-287338">
              <a:lnSpc>
                <a:spcPct val="80000"/>
              </a:lnSpc>
              <a:buFont typeface="Wingdings" pitchFamily="2" charset="2"/>
              <a:buChar char="§"/>
            </a:pPr>
            <a:endParaRPr lang="ro-RO" sz="1800" u="sng" dirty="0" smtClean="0"/>
          </a:p>
          <a:p>
            <a:pPr marL="568325" lvl="1" indent="-287338">
              <a:lnSpc>
                <a:spcPct val="80000"/>
              </a:lnSpc>
              <a:buFont typeface="Wingdings" pitchFamily="2" charset="2"/>
              <a:buChar char="§"/>
            </a:pPr>
            <a:r>
              <a:rPr lang="ro-RO" sz="1800" u="sng" dirty="0" smtClean="0">
                <a:hlinkClick r:id="rId2" action="ppaction://hlinkfile"/>
              </a:rPr>
              <a:t>Diagrama KWL</a:t>
            </a:r>
            <a:r>
              <a:rPr lang="en-US" sz="1800" dirty="0" smtClean="0">
                <a:hlinkClick r:id="rId2" action="ppaction://hlinkfile"/>
              </a:rPr>
              <a:t> </a:t>
            </a:r>
            <a:endParaRPr lang="en-US" sz="1800" dirty="0" smtClean="0"/>
          </a:p>
          <a:p>
            <a:pPr marL="568325" lvl="1" indent="-287338">
              <a:lnSpc>
                <a:spcPct val="80000"/>
              </a:lnSpc>
              <a:buFont typeface="Wingdings" pitchFamily="2" charset="2"/>
              <a:buChar char="§"/>
            </a:pPr>
            <a:r>
              <a:rPr lang="en-US" sz="1800" dirty="0" err="1" smtClean="0">
                <a:hlinkClick r:id="rId3"/>
              </a:rPr>
              <a:t>Pagina</a:t>
            </a:r>
            <a:r>
              <a:rPr lang="en-US" sz="1800" dirty="0" smtClean="0">
                <a:hlinkClick r:id="rId3"/>
              </a:rPr>
              <a:t> wiki</a:t>
            </a:r>
            <a:endParaRPr lang="ro-RO" sz="1800" dirty="0" smtClean="0"/>
          </a:p>
          <a:p>
            <a:pPr marL="568325" lvl="1" indent="-287338">
              <a:lnSpc>
                <a:spcPct val="80000"/>
              </a:lnSpc>
              <a:buFont typeface="Wingdings" pitchFamily="2" charset="2"/>
              <a:buChar char="§"/>
            </a:pPr>
            <a:r>
              <a:rPr lang="ro-RO" sz="1800" dirty="0" smtClean="0"/>
              <a:t>Prezentările elevilor</a:t>
            </a:r>
            <a:endParaRPr lang="en-US" sz="1800" dirty="0" smtClean="0"/>
          </a:p>
          <a:p>
            <a:pPr marL="568325" lvl="1" indent="-287338">
              <a:lnSpc>
                <a:spcPct val="80000"/>
              </a:lnSpc>
              <a:buFont typeface="Wingdings" pitchFamily="2" charset="2"/>
              <a:buChar char="§"/>
            </a:pPr>
            <a:r>
              <a:rPr lang="en-US" sz="1800" u="sng" dirty="0" err="1" smtClean="0">
                <a:hlinkClick r:id="rId4" action="ppaction://hlinkfile"/>
              </a:rPr>
              <a:t>Fisa</a:t>
            </a:r>
            <a:r>
              <a:rPr lang="en-US" sz="1800" u="sng" dirty="0" smtClean="0">
                <a:hlinkClick r:id="rId4" action="ppaction://hlinkfile"/>
              </a:rPr>
              <a:t> de </a:t>
            </a:r>
            <a:r>
              <a:rPr lang="en-US" sz="1800" u="sng" dirty="0" err="1" smtClean="0">
                <a:hlinkClick r:id="rId4" action="ppaction://hlinkfile"/>
              </a:rPr>
              <a:t>observatie</a:t>
            </a:r>
            <a:r>
              <a:rPr lang="en-US" sz="1800" u="sng" dirty="0" smtClean="0">
                <a:hlinkClick r:id="rId4" action="ppaction://hlinkfile"/>
              </a:rPr>
              <a:t> </a:t>
            </a:r>
            <a:r>
              <a:rPr lang="en-US" sz="1800" u="sng" dirty="0" err="1" smtClean="0">
                <a:hlinkClick r:id="rId4" action="ppaction://hlinkfile"/>
              </a:rPr>
              <a:t>grup</a:t>
            </a:r>
            <a:endParaRPr lang="ro-RO" sz="1800" u="sng" dirty="0" smtClean="0"/>
          </a:p>
          <a:p>
            <a:pPr marL="568325" lvl="1" indent="-287338">
              <a:lnSpc>
                <a:spcPct val="80000"/>
              </a:lnSpc>
              <a:buFont typeface="Wingdings" pitchFamily="2" charset="2"/>
              <a:buNone/>
            </a:pPr>
            <a:endParaRPr lang="ro-RO" sz="1800" u="sng" dirty="0" smtClean="0"/>
          </a:p>
          <a:p>
            <a:pPr marL="58738" indent="-36513">
              <a:lnSpc>
                <a:spcPct val="80000"/>
              </a:lnSpc>
              <a:buFontTx/>
              <a:buNone/>
            </a:pPr>
            <a:r>
              <a:rPr lang="en-US" sz="1600" i="1" dirty="0" err="1" smtClean="0">
                <a:latin typeface="Times New Roman" pitchFamily="18" charset="0"/>
              </a:rPr>
              <a:t>Toate</a:t>
            </a:r>
            <a:r>
              <a:rPr lang="en-US" sz="1600" i="1" dirty="0" smtClean="0">
                <a:latin typeface="Times New Roman" pitchFamily="18" charset="0"/>
              </a:rPr>
              <a:t> </a:t>
            </a:r>
            <a:r>
              <a:rPr lang="en-US" sz="1600" i="1" dirty="0" err="1" smtClean="0">
                <a:latin typeface="Times New Roman" pitchFamily="18" charset="0"/>
              </a:rPr>
              <a:t>aceste</a:t>
            </a:r>
            <a:r>
              <a:rPr lang="en-US" sz="1600" i="1" dirty="0" smtClean="0">
                <a:latin typeface="Times New Roman" pitchFamily="18" charset="0"/>
              </a:rPr>
              <a:t> </a:t>
            </a:r>
            <a:r>
              <a:rPr lang="en-US" sz="1600" i="1" dirty="0" err="1" smtClean="0">
                <a:latin typeface="Times New Roman" pitchFamily="18" charset="0"/>
              </a:rPr>
              <a:t>materiale</a:t>
            </a:r>
            <a:r>
              <a:rPr lang="en-US" sz="1600" i="1" dirty="0" smtClean="0">
                <a:latin typeface="Times New Roman" pitchFamily="18" charset="0"/>
              </a:rPr>
              <a:t> </a:t>
            </a:r>
            <a:r>
              <a:rPr lang="en-US" sz="1600" i="1" dirty="0" err="1" smtClean="0">
                <a:latin typeface="Times New Roman" pitchFamily="18" charset="0"/>
              </a:rPr>
              <a:t>prezentate</a:t>
            </a:r>
            <a:r>
              <a:rPr lang="en-US" sz="1600" i="1" dirty="0" smtClean="0">
                <a:latin typeface="Times New Roman" pitchFamily="18" charset="0"/>
              </a:rPr>
              <a:t> </a:t>
            </a:r>
            <a:r>
              <a:rPr lang="en-US" sz="1600" i="1" dirty="0" err="1" smtClean="0">
                <a:latin typeface="Times New Roman" pitchFamily="18" charset="0"/>
              </a:rPr>
              <a:t>alcatuiesc</a:t>
            </a:r>
            <a:r>
              <a:rPr lang="en-US" sz="1600" i="1" dirty="0" smtClean="0">
                <a:latin typeface="Times New Roman" pitchFamily="18" charset="0"/>
              </a:rPr>
              <a:t> un </a:t>
            </a:r>
            <a:r>
              <a:rPr lang="en-US" sz="1600" i="1" u="sng" dirty="0" err="1" smtClean="0">
                <a:latin typeface="Times New Roman" pitchFamily="18" charset="0"/>
              </a:rPr>
              <a:t>portofoliu</a:t>
            </a:r>
            <a:r>
              <a:rPr lang="en-US" sz="1600" i="1" dirty="0" smtClean="0">
                <a:latin typeface="Times New Roman" pitchFamily="18" charset="0"/>
              </a:rPr>
              <a:t> </a:t>
            </a:r>
            <a:r>
              <a:rPr lang="en-US" sz="1600" i="1" dirty="0" err="1" smtClean="0">
                <a:latin typeface="Times New Roman" pitchFamily="18" charset="0"/>
              </a:rPr>
              <a:t>ce</a:t>
            </a:r>
            <a:r>
              <a:rPr lang="en-US" sz="1600" i="1" dirty="0" smtClean="0">
                <a:latin typeface="Times New Roman" pitchFamily="18" charset="0"/>
              </a:rPr>
              <a:t> </a:t>
            </a:r>
            <a:r>
              <a:rPr lang="en-US" sz="1600" i="1" dirty="0" err="1" smtClean="0">
                <a:latin typeface="Times New Roman" pitchFamily="18" charset="0"/>
              </a:rPr>
              <a:t>va</a:t>
            </a:r>
            <a:r>
              <a:rPr lang="en-US" sz="1600" i="1" dirty="0" smtClean="0">
                <a:latin typeface="Times New Roman" pitchFamily="18" charset="0"/>
              </a:rPr>
              <a:t> </a:t>
            </a:r>
            <a:r>
              <a:rPr lang="en-US" sz="1600" i="1" dirty="0" err="1" smtClean="0">
                <a:latin typeface="Times New Roman" pitchFamily="18" charset="0"/>
              </a:rPr>
              <a:t>fi</a:t>
            </a:r>
            <a:r>
              <a:rPr lang="en-US" sz="1600" i="1" dirty="0" smtClean="0">
                <a:latin typeface="Times New Roman" pitchFamily="18" charset="0"/>
              </a:rPr>
              <a:t> </a:t>
            </a:r>
            <a:r>
              <a:rPr lang="en-US" sz="1600" i="1" dirty="0" err="1" smtClean="0">
                <a:latin typeface="Times New Roman" pitchFamily="18" charset="0"/>
              </a:rPr>
              <a:t>evaluat</a:t>
            </a:r>
            <a:r>
              <a:rPr lang="en-US" sz="1600" i="1" dirty="0" smtClean="0">
                <a:latin typeface="Times New Roman" pitchFamily="18" charset="0"/>
              </a:rPr>
              <a:t> conform </a:t>
            </a:r>
            <a:r>
              <a:rPr lang="en-US" sz="1600" i="1" dirty="0" err="1" smtClean="0">
                <a:latin typeface="Times New Roman" pitchFamily="18" charset="0"/>
              </a:rPr>
              <a:t>grilei</a:t>
            </a:r>
            <a:r>
              <a:rPr lang="en-US" sz="1600" i="1" dirty="0" smtClean="0">
                <a:latin typeface="Times New Roman" pitchFamily="18" charset="0"/>
              </a:rPr>
              <a:t> de</a:t>
            </a:r>
            <a:r>
              <a:rPr lang="ro-RO" sz="1600" i="1" dirty="0" smtClean="0">
                <a:latin typeface="Times New Roman" pitchFamily="18" charset="0"/>
              </a:rPr>
              <a:t> </a:t>
            </a:r>
            <a:r>
              <a:rPr lang="en-US" sz="1600" i="1" dirty="0" err="1" smtClean="0">
                <a:latin typeface="Times New Roman" pitchFamily="18" charset="0"/>
              </a:rPr>
              <a:t>evaluare</a:t>
            </a:r>
            <a:r>
              <a:rPr lang="ro-RO" sz="1600" i="1" dirty="0" smtClean="0">
                <a:latin typeface="Times New Roman" pitchFamily="18" charset="0"/>
              </a:rPr>
              <a:t>.</a:t>
            </a:r>
            <a:endParaRPr lang="en-US" sz="2000" u="sng" dirty="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fontAlgn="auto">
              <a:spcAft>
                <a:spcPts val="0"/>
              </a:spcAft>
              <a:defRPr/>
            </a:pPr>
            <a:r>
              <a:rPr lang="en-US" dirty="0" smtClean="0"/>
              <a:t/>
            </a:r>
            <a:br>
              <a:rPr lang="en-US" dirty="0" smtClean="0"/>
            </a:br>
            <a:r>
              <a:rPr lang="en-US" dirty="0" smtClean="0"/>
              <a:t/>
            </a:r>
            <a:br>
              <a:rPr lang="en-US" dirty="0" smtClean="0"/>
            </a:br>
            <a:r>
              <a:rPr lang="ro-RO" dirty="0" smtClean="0"/>
              <a:t/>
            </a:r>
            <a:br>
              <a:rPr lang="ro-RO" dirty="0" smtClean="0"/>
            </a:br>
            <a:r>
              <a:rPr lang="en-US" dirty="0" smtClean="0">
                <a:solidFill>
                  <a:srgbClr val="FF0000"/>
                </a:solidFill>
              </a:rPr>
              <a:t> </a:t>
            </a:r>
            <a:r>
              <a:rPr lang="en-US" b="1" dirty="0" smtClean="0">
                <a:solidFill>
                  <a:srgbClr val="FF0000"/>
                </a:solidFill>
              </a:rPr>
              <a:t>PUBLICA</a:t>
            </a:r>
            <a:r>
              <a:rPr lang="ro-RO" b="1" dirty="0" smtClean="0">
                <a:solidFill>
                  <a:srgbClr val="FF0000"/>
                </a:solidFill>
              </a:rPr>
              <a:t>Ţ</a:t>
            </a:r>
            <a:r>
              <a:rPr lang="en-US" b="1" dirty="0" smtClean="0">
                <a:solidFill>
                  <a:srgbClr val="FF0000"/>
                </a:solidFill>
              </a:rPr>
              <a:t>IE GRUPA…</a:t>
            </a:r>
            <a:endParaRPr lang="ro-RO" b="1" dirty="0" smtClean="0">
              <a:solidFill>
                <a:srgbClr val="FF0000"/>
              </a:solidFill>
            </a:endParaRPr>
          </a:p>
        </p:txBody>
      </p:sp>
      <p:sp>
        <p:nvSpPr>
          <p:cNvPr id="27651" name="Rectangle 3"/>
          <p:cNvSpPr>
            <a:spLocks noGrp="1" noChangeArrowheads="1"/>
          </p:cNvSpPr>
          <p:nvPr>
            <p:ph idx="1"/>
          </p:nvPr>
        </p:nvSpPr>
        <p:spPr>
          <a:xfrm>
            <a:off x="395536" y="3068960"/>
            <a:ext cx="8229600" cy="4325112"/>
          </a:xfrm>
        </p:spPr>
        <p:txBody>
          <a:bodyPr/>
          <a:lstStyle/>
          <a:p>
            <a:pPr>
              <a:lnSpc>
                <a:spcPct val="90000"/>
              </a:lnSpc>
              <a:buFont typeface="Wingdings" pitchFamily="2" charset="2"/>
              <a:buNone/>
            </a:pPr>
            <a:r>
              <a:rPr lang="ro-RO" sz="2800" dirty="0" smtClean="0"/>
              <a:t>O</a:t>
            </a:r>
            <a:r>
              <a:rPr lang="en-US" sz="2800" dirty="0" smtClean="0"/>
              <a:t> </a:t>
            </a:r>
            <a:r>
              <a:rPr lang="en-US" sz="2800" dirty="0" err="1" smtClean="0"/>
              <a:t>publicatie</a:t>
            </a:r>
            <a:r>
              <a:rPr lang="en-US" sz="2800" dirty="0" smtClean="0"/>
              <a:t> </a:t>
            </a:r>
            <a:r>
              <a:rPr lang="en-US" sz="2800" dirty="0" err="1" smtClean="0"/>
              <a:t>dupa</a:t>
            </a:r>
            <a:r>
              <a:rPr lang="en-US" sz="2800" dirty="0" smtClean="0"/>
              <a:t> un </a:t>
            </a:r>
            <a:r>
              <a:rPr lang="en-US" sz="2800" dirty="0" err="1" smtClean="0"/>
              <a:t>sablon</a:t>
            </a:r>
            <a:r>
              <a:rPr lang="en-US" sz="2800" dirty="0" smtClean="0"/>
              <a:t> </a:t>
            </a:r>
            <a:r>
              <a:rPr lang="en-US" sz="2800" dirty="0" err="1" smtClean="0"/>
              <a:t>dat</a:t>
            </a:r>
            <a:r>
              <a:rPr lang="en-US" sz="2800" dirty="0" smtClean="0"/>
              <a:t> </a:t>
            </a:r>
            <a:r>
              <a:rPr lang="ro-RO" sz="2800" i="1" dirty="0" smtClean="0"/>
              <a:t> ………………….</a:t>
            </a:r>
            <a:endParaRPr lang="en-US" sz="2800" i="1" dirty="0" smtClean="0"/>
          </a:p>
          <a:p>
            <a:pPr>
              <a:lnSpc>
                <a:spcPct val="90000"/>
              </a:lnSpc>
              <a:buFont typeface="Wingdings" pitchFamily="2" charset="2"/>
              <a:buNone/>
            </a:pPr>
            <a:r>
              <a:rPr lang="en-US" sz="4000" i="1" dirty="0" smtClean="0"/>
              <a:t>	</a:t>
            </a:r>
            <a:r>
              <a:rPr lang="en-US" sz="2800" i="1" dirty="0" err="1" smtClean="0"/>
              <a:t>Pentru</a:t>
            </a:r>
            <a:r>
              <a:rPr lang="en-US" sz="2800" i="1" dirty="0" smtClean="0"/>
              <a:t> </a:t>
            </a:r>
            <a:r>
              <a:rPr lang="en-US" sz="2800" i="1" dirty="0" err="1" smtClean="0"/>
              <a:t>informare</a:t>
            </a:r>
            <a:r>
              <a:rPr lang="en-US" sz="2800" i="1" dirty="0" smtClean="0"/>
              <a:t> </a:t>
            </a:r>
            <a:r>
              <a:rPr lang="en-US" sz="2800" i="1" dirty="0" err="1" smtClean="0"/>
              <a:t>puteti</a:t>
            </a:r>
            <a:r>
              <a:rPr lang="en-US" sz="2800" i="1" dirty="0" smtClean="0"/>
              <a:t> </a:t>
            </a:r>
            <a:r>
              <a:rPr lang="en-US" sz="2800" i="1" dirty="0" err="1" smtClean="0"/>
              <a:t>utiliza</a:t>
            </a:r>
            <a:r>
              <a:rPr lang="en-US" sz="2800" i="1" dirty="0" smtClean="0"/>
              <a:t> diverse </a:t>
            </a:r>
            <a:r>
              <a:rPr lang="en-US" sz="2800" i="1" dirty="0" err="1" smtClean="0"/>
              <a:t>surse</a:t>
            </a:r>
            <a:r>
              <a:rPr lang="en-US" sz="2800" i="1" dirty="0" smtClean="0"/>
              <a:t>, </a:t>
            </a:r>
            <a:r>
              <a:rPr lang="en-US" sz="2800" i="1" dirty="0" err="1" smtClean="0"/>
              <a:t>respectand</a:t>
            </a:r>
            <a:r>
              <a:rPr lang="en-US" sz="2800" i="1" dirty="0" smtClean="0"/>
              <a:t> </a:t>
            </a:r>
            <a:r>
              <a:rPr lang="en-US" sz="2800" i="1" u="sng" dirty="0" err="1" smtClean="0">
                <a:hlinkClick r:id="rId2" action="ppaction://hlinkfile"/>
              </a:rPr>
              <a:t>drepturile</a:t>
            </a:r>
            <a:r>
              <a:rPr lang="en-US" sz="2800" i="1" u="sng" dirty="0" smtClean="0">
                <a:hlinkClick r:id="rId2" action="ppaction://hlinkfile"/>
              </a:rPr>
              <a:t> de </a:t>
            </a:r>
            <a:r>
              <a:rPr lang="en-US" sz="2800" i="1" u="sng" dirty="0" err="1" smtClean="0">
                <a:hlinkClick r:id="rId2" action="ppaction://hlinkfile"/>
              </a:rPr>
              <a:t>autor</a:t>
            </a:r>
            <a:endParaRPr lang="en-US" sz="2800" i="1" u="sng" dirty="0" smtClean="0"/>
          </a:p>
          <a:p>
            <a:pPr>
              <a:lnSpc>
                <a:spcPct val="90000"/>
              </a:lnSpc>
              <a:buFontTx/>
              <a:buChar char="-"/>
            </a:pPr>
            <a:r>
              <a:rPr lang="en-US" sz="2800" i="1" dirty="0" err="1" smtClean="0"/>
              <a:t>Biblioteca</a:t>
            </a:r>
            <a:r>
              <a:rPr lang="en-US" sz="2800" i="1" dirty="0" smtClean="0"/>
              <a:t> </a:t>
            </a:r>
            <a:r>
              <a:rPr lang="en-US" sz="2800" i="1" dirty="0" err="1" smtClean="0"/>
              <a:t>personala</a:t>
            </a:r>
            <a:r>
              <a:rPr lang="en-US" sz="2800" i="1" dirty="0" smtClean="0"/>
              <a:t> </a:t>
            </a:r>
            <a:r>
              <a:rPr lang="en-US" sz="2800" i="1" dirty="0" err="1" smtClean="0"/>
              <a:t>sau</a:t>
            </a:r>
            <a:r>
              <a:rPr lang="en-US" sz="2800" i="1" dirty="0" smtClean="0"/>
              <a:t> a </a:t>
            </a:r>
            <a:r>
              <a:rPr lang="en-US" sz="2800" i="1" dirty="0" err="1" smtClean="0"/>
              <a:t>scolii</a:t>
            </a:r>
            <a:endParaRPr lang="en-US" sz="2800" i="1" dirty="0" smtClean="0"/>
          </a:p>
          <a:p>
            <a:pPr>
              <a:lnSpc>
                <a:spcPct val="90000"/>
              </a:lnSpc>
              <a:buFontTx/>
              <a:buChar char="-"/>
            </a:pPr>
            <a:r>
              <a:rPr lang="en-US" sz="2800" dirty="0" err="1" smtClean="0"/>
              <a:t>Surse</a:t>
            </a:r>
            <a:r>
              <a:rPr lang="en-US" sz="2800" dirty="0" smtClean="0"/>
              <a:t> text (</a:t>
            </a:r>
            <a:r>
              <a:rPr lang="en-US" sz="2800" dirty="0" err="1" smtClean="0"/>
              <a:t>ziare</a:t>
            </a:r>
            <a:r>
              <a:rPr lang="en-US" sz="2800" dirty="0" smtClean="0"/>
              <a:t>, </a:t>
            </a:r>
            <a:r>
              <a:rPr lang="en-US" sz="2800" dirty="0" err="1" smtClean="0"/>
              <a:t>reviste</a:t>
            </a:r>
            <a:r>
              <a:rPr lang="en-US" sz="2800" dirty="0" smtClean="0"/>
              <a:t>, </a:t>
            </a:r>
            <a:r>
              <a:rPr lang="en-US" sz="2800" dirty="0" err="1" smtClean="0"/>
              <a:t>brosuri</a:t>
            </a:r>
            <a:r>
              <a:rPr lang="en-US" sz="2800" dirty="0" smtClean="0"/>
              <a:t>)</a:t>
            </a:r>
          </a:p>
          <a:p>
            <a:pPr>
              <a:lnSpc>
                <a:spcPct val="90000"/>
              </a:lnSpc>
              <a:buFontTx/>
              <a:buChar char="-"/>
            </a:pPr>
            <a:r>
              <a:rPr lang="en-US" sz="2800" u="sng" dirty="0" smtClean="0">
                <a:hlinkClick r:id="rId3" action="ppaction://hlinkfile"/>
              </a:rPr>
              <a:t>Internet</a:t>
            </a:r>
            <a:endParaRPr lang="en-US" sz="2800" u="sng" dirty="0" smtClean="0"/>
          </a:p>
          <a:p>
            <a:pPr>
              <a:lnSpc>
                <a:spcPct val="90000"/>
              </a:lnSpc>
              <a:buFontTx/>
              <a:buNone/>
            </a:pPr>
            <a:endParaRPr lang="en-US" sz="2800" dirty="0" smtClean="0"/>
          </a:p>
          <a:p>
            <a:pPr>
              <a:lnSpc>
                <a:spcPct val="90000"/>
              </a:lnSpc>
              <a:buFontTx/>
              <a:buNone/>
            </a:pPr>
            <a:r>
              <a:rPr lang="en-US" sz="2800" dirty="0" smtClean="0"/>
              <a:t>	</a:t>
            </a:r>
            <a:endParaRPr lang="ro-RO" sz="2800"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b="1" smtClean="0">
                <a:solidFill>
                  <a:srgbClr val="FF0000"/>
                </a:solidFill>
              </a:rPr>
              <a:t>BIBLIOGRAFIE</a:t>
            </a:r>
            <a:endParaRPr lang="ro-RO" b="1" smtClean="0">
              <a:solidFill>
                <a:srgbClr val="FF0000"/>
              </a:solidFill>
            </a:endParaRPr>
          </a:p>
        </p:txBody>
      </p:sp>
      <p:sp>
        <p:nvSpPr>
          <p:cNvPr id="28675" name="Rectangle 3"/>
          <p:cNvSpPr>
            <a:spLocks noGrp="1" noChangeArrowheads="1"/>
          </p:cNvSpPr>
          <p:nvPr>
            <p:ph idx="1"/>
          </p:nvPr>
        </p:nvSpPr>
        <p:spPr/>
        <p:txBody>
          <a:bodyPr/>
          <a:lstStyle/>
          <a:p>
            <a:pPr>
              <a:lnSpc>
                <a:spcPct val="80000"/>
              </a:lnSpc>
            </a:pPr>
            <a:r>
              <a:rPr lang="en-US" sz="2000" i="1" u="sng" dirty="0" smtClean="0">
                <a:hlinkClick r:id="rId2" action="ppaction://hlinkfile"/>
              </a:rPr>
              <a:t>Program</a:t>
            </a:r>
            <a:r>
              <a:rPr lang="ro-RO" sz="2000" i="1" u="sng" dirty="0" smtClean="0">
                <a:hlinkClick r:id="rId2" action="ppaction://hlinkfile"/>
              </a:rPr>
              <a:t>a</a:t>
            </a:r>
            <a:r>
              <a:rPr lang="en-US" sz="2000" i="1" u="sng" dirty="0" smtClean="0">
                <a:hlinkClick r:id="rId2" action="ppaction://hlinkfile"/>
              </a:rPr>
              <a:t> </a:t>
            </a:r>
            <a:r>
              <a:rPr lang="en-US" sz="2000" i="1" u="sng" dirty="0" err="1" smtClean="0">
                <a:hlinkClick r:id="rId2" action="ppaction://hlinkfile"/>
              </a:rPr>
              <a:t>şcolar</a:t>
            </a:r>
            <a:r>
              <a:rPr lang="ro-RO" sz="2000" i="1" u="sng" dirty="0" smtClean="0">
                <a:hlinkClick r:id="rId2" action="ppaction://hlinkfile"/>
              </a:rPr>
              <a:t>ă</a:t>
            </a:r>
            <a:r>
              <a:rPr lang="en-US" sz="2000" i="1" dirty="0" smtClean="0">
                <a:hlinkClick r:id="rId2" action="ppaction://hlinkfile"/>
              </a:rPr>
              <a:t> </a:t>
            </a:r>
            <a:r>
              <a:rPr lang="en-US" sz="2000" i="1" dirty="0" err="1" smtClean="0"/>
              <a:t>pentru</a:t>
            </a:r>
            <a:r>
              <a:rPr lang="en-US" sz="2000" i="1" dirty="0" smtClean="0"/>
              <a:t> </a:t>
            </a:r>
            <a:r>
              <a:rPr lang="en-US" sz="2000" i="1" dirty="0" err="1" smtClean="0"/>
              <a:t>învatamantul</a:t>
            </a:r>
            <a:r>
              <a:rPr lang="en-US" sz="2000" i="1" dirty="0" smtClean="0"/>
              <a:t> </a:t>
            </a:r>
            <a:r>
              <a:rPr lang="en-US" sz="2000" i="1" dirty="0" err="1" smtClean="0"/>
              <a:t>preuniversitar</a:t>
            </a:r>
            <a:r>
              <a:rPr lang="en-US" sz="2000" i="1" dirty="0" smtClean="0"/>
              <a:t> – Aria </a:t>
            </a:r>
            <a:r>
              <a:rPr lang="en-US" sz="2000" i="1" dirty="0" err="1" smtClean="0"/>
              <a:t>curriculară</a:t>
            </a:r>
            <a:r>
              <a:rPr lang="en-US" sz="2000" i="1" dirty="0" smtClean="0"/>
              <a:t> </a:t>
            </a:r>
            <a:r>
              <a:rPr lang="en-US" sz="2000" i="1" dirty="0" smtClean="0"/>
              <a:t>”</a:t>
            </a:r>
            <a:r>
              <a:rPr lang="ro-RO" sz="2000" i="1" dirty="0" smtClean="0"/>
              <a:t>matematică și științe</a:t>
            </a:r>
            <a:r>
              <a:rPr lang="en-US" sz="2000" i="1" dirty="0" smtClean="0"/>
              <a:t>”, </a:t>
            </a:r>
            <a:r>
              <a:rPr lang="en-US" sz="2000" i="1" dirty="0" err="1" smtClean="0"/>
              <a:t>Clasa</a:t>
            </a:r>
            <a:r>
              <a:rPr lang="ro-RO" sz="2000" i="1" dirty="0" smtClean="0"/>
              <a:t> a X-a</a:t>
            </a:r>
            <a:r>
              <a:rPr lang="en-US" sz="2000" dirty="0" smtClean="0"/>
              <a:t>.</a:t>
            </a:r>
            <a:endParaRPr lang="en-US" sz="2000" dirty="0" smtClean="0"/>
          </a:p>
          <a:p>
            <a:pPr>
              <a:lnSpc>
                <a:spcPct val="80000"/>
              </a:lnSpc>
            </a:pPr>
            <a:r>
              <a:rPr lang="en-US" sz="2000" dirty="0" err="1" smtClean="0"/>
              <a:t>Intel®Teach</a:t>
            </a:r>
            <a:r>
              <a:rPr lang="en-US" sz="2000" dirty="0" smtClean="0"/>
              <a:t> Program, Essentials Course, </a:t>
            </a:r>
            <a:r>
              <a:rPr lang="en-US" sz="2000" dirty="0" err="1" smtClean="0"/>
              <a:t>Intel®Teach</a:t>
            </a:r>
            <a:r>
              <a:rPr lang="en-US" sz="2000" dirty="0" smtClean="0"/>
              <a:t> – </a:t>
            </a:r>
            <a:r>
              <a:rPr lang="en-US" sz="2000" dirty="0" err="1" smtClean="0"/>
              <a:t>Predarea</a:t>
            </a:r>
            <a:r>
              <a:rPr lang="en-US" sz="2000" dirty="0" smtClean="0"/>
              <a:t> </a:t>
            </a:r>
            <a:r>
              <a:rPr lang="en-US" sz="2000" dirty="0" err="1" smtClean="0"/>
              <a:t>în</a:t>
            </a:r>
            <a:r>
              <a:rPr lang="en-US" sz="2000" dirty="0" smtClean="0"/>
              <a:t> </a:t>
            </a:r>
            <a:r>
              <a:rPr lang="en-US" sz="2000" dirty="0" err="1" smtClean="0"/>
              <a:t>societatea</a:t>
            </a:r>
            <a:r>
              <a:rPr lang="en-US" sz="2000" dirty="0" smtClean="0"/>
              <a:t> </a:t>
            </a:r>
            <a:r>
              <a:rPr lang="en-US" sz="2000" dirty="0" err="1" smtClean="0"/>
              <a:t>cunoaşterii</a:t>
            </a:r>
            <a:r>
              <a:rPr lang="en-US" sz="2000" dirty="0" smtClean="0"/>
              <a:t>, Manual Participant Teacher Edition, v. 10</a:t>
            </a:r>
          </a:p>
          <a:p>
            <a:pPr>
              <a:lnSpc>
                <a:spcPct val="80000"/>
              </a:lnSpc>
            </a:pPr>
            <a:r>
              <a:rPr lang="en-US" sz="2000" dirty="0" err="1" smtClean="0"/>
              <a:t>Intel®Teach</a:t>
            </a:r>
            <a:r>
              <a:rPr lang="en-US" sz="2000" dirty="0" smtClean="0"/>
              <a:t> Program, Essentials Course – Curriculum Resource CD, Master Teacher Edition, v.10</a:t>
            </a:r>
            <a:endParaRPr lang="ro-RO" sz="2000" b="1" dirty="0" smtClean="0"/>
          </a:p>
          <a:p>
            <a:pPr>
              <a:lnSpc>
                <a:spcPct val="80000"/>
              </a:lnSpc>
            </a:pPr>
            <a:r>
              <a:rPr lang="ro-RO" sz="2000" b="1" dirty="0" smtClean="0"/>
              <a:t>Manuale şcolare: </a:t>
            </a:r>
            <a:r>
              <a:rPr lang="ro-RO" sz="2000" b="1" dirty="0" smtClean="0"/>
              <a:t>Matematică, clasa a X-a, filiera umană, </a:t>
            </a:r>
            <a:r>
              <a:rPr lang="ro-RO" sz="2000" b="1" dirty="0" smtClean="0"/>
              <a:t>autori: </a:t>
            </a:r>
            <a:r>
              <a:rPr lang="ro-RO" sz="2000" b="1" dirty="0" smtClean="0"/>
              <a:t>Mircea Ganga</a:t>
            </a:r>
            <a:endParaRPr lang="ro-RO" sz="2000" b="1" dirty="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b="1" smtClean="0">
                <a:solidFill>
                  <a:srgbClr val="FF0000"/>
                </a:solidFill>
              </a:rPr>
              <a:t>RESURSE INTERNET</a:t>
            </a:r>
            <a:endParaRPr lang="ro-RO" b="1" smtClean="0">
              <a:solidFill>
                <a:srgbClr val="FF0000"/>
              </a:solidFill>
            </a:endParaRPr>
          </a:p>
        </p:txBody>
      </p:sp>
      <p:sp>
        <p:nvSpPr>
          <p:cNvPr id="29699" name="Rectangle 3"/>
          <p:cNvSpPr>
            <a:spLocks noGrp="1" noChangeArrowheads="1"/>
          </p:cNvSpPr>
          <p:nvPr>
            <p:ph idx="1"/>
          </p:nvPr>
        </p:nvSpPr>
        <p:spPr/>
        <p:txBody>
          <a:bodyPr/>
          <a:lstStyle/>
          <a:p>
            <a:pPr>
              <a:lnSpc>
                <a:spcPct val="80000"/>
              </a:lnSpc>
            </a:pPr>
            <a:r>
              <a:rPr lang="ro-RO" sz="2800" u="sng" dirty="0" err="1" smtClean="0">
                <a:hlinkClick r:id="rId2"/>
              </a:rPr>
              <a:t>www.edu.ro</a:t>
            </a:r>
            <a:endParaRPr lang="ro-RO" sz="2800" u="sng" dirty="0" smtClean="0">
              <a:hlinkClick r:id="rId3"/>
            </a:endParaRPr>
          </a:p>
          <a:p>
            <a:pPr>
              <a:lnSpc>
                <a:spcPct val="80000"/>
              </a:lnSpc>
            </a:pPr>
            <a:r>
              <a:rPr lang="ro-RO" sz="2800" u="sng" dirty="0" smtClean="0">
                <a:hlinkClick r:id="rId3"/>
              </a:rPr>
              <a:t>http://www.advancedelearning.com/</a:t>
            </a:r>
            <a:endParaRPr lang="ro-RO" sz="2800" u="sng" dirty="0" smtClean="0">
              <a:hlinkClick r:id="rId4"/>
            </a:endParaRPr>
          </a:p>
          <a:p>
            <a:pPr>
              <a:lnSpc>
                <a:spcPct val="80000"/>
              </a:lnSpc>
            </a:pPr>
            <a:r>
              <a:rPr lang="ro-RO" sz="2800" u="sng" dirty="0" smtClean="0">
                <a:hlinkClick r:id="rId4"/>
              </a:rPr>
              <a:t>http://www.intel.com/education/AssessingProjects/</a:t>
            </a:r>
            <a:r>
              <a:rPr lang="fr-FR" sz="2800" u="sng" dirty="0" smtClean="0"/>
              <a:t>;</a:t>
            </a:r>
            <a:endParaRPr lang="ro-RO" sz="2800" u="sng" dirty="0" smtClean="0"/>
          </a:p>
          <a:p>
            <a:r>
              <a:rPr lang="ro-RO" dirty="0" err="1" smtClean="0">
                <a:hlinkClick r:id="rId5"/>
              </a:rPr>
              <a:t>www.realika.educatio.hu</a:t>
            </a:r>
            <a:endParaRPr lang="ro-RO" dirty="0" smtClean="0"/>
          </a:p>
          <a:p>
            <a:pPr>
              <a:lnSpc>
                <a:spcPct val="80000"/>
              </a:lnSpc>
            </a:pPr>
            <a:endParaRPr lang="ro-RO" sz="2800"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j0217698"/>
          <p:cNvPicPr>
            <a:picLocks noChangeAspect="1" noChangeArrowheads="1"/>
          </p:cNvPicPr>
          <p:nvPr/>
        </p:nvPicPr>
        <p:blipFill>
          <a:blip r:embed="rId3" cstate="print"/>
          <a:srcRect/>
          <a:stretch>
            <a:fillRect/>
          </a:stretch>
        </p:blipFill>
        <p:spPr bwMode="auto">
          <a:xfrm>
            <a:off x="7696200" y="5562600"/>
            <a:ext cx="914400" cy="887413"/>
          </a:xfrm>
          <a:prstGeom prst="rect">
            <a:avLst/>
          </a:prstGeom>
          <a:noFill/>
          <a:ln w="9525">
            <a:noFill/>
            <a:miter lim="800000"/>
            <a:headEnd/>
            <a:tailEnd/>
          </a:ln>
        </p:spPr>
      </p:pic>
      <p:pic>
        <p:nvPicPr>
          <p:cNvPr id="14339" name="Picture 3" descr="j0241077"/>
          <p:cNvPicPr>
            <a:picLocks noChangeAspect="1" noChangeArrowheads="1"/>
          </p:cNvPicPr>
          <p:nvPr/>
        </p:nvPicPr>
        <p:blipFill>
          <a:blip r:embed="rId4" cstate="print"/>
          <a:srcRect/>
          <a:stretch>
            <a:fillRect/>
          </a:stretch>
        </p:blipFill>
        <p:spPr bwMode="auto">
          <a:xfrm>
            <a:off x="179388" y="3500438"/>
            <a:ext cx="909637" cy="1066800"/>
          </a:xfrm>
          <a:prstGeom prst="rect">
            <a:avLst/>
          </a:prstGeom>
          <a:noFill/>
          <a:ln w="9525">
            <a:noFill/>
            <a:miter lim="800000"/>
            <a:headEnd/>
            <a:tailEnd/>
          </a:ln>
        </p:spPr>
      </p:pic>
      <p:sp>
        <p:nvSpPr>
          <p:cNvPr id="14340" name="Text Box 4"/>
          <p:cNvSpPr txBox="1">
            <a:spLocks noChangeArrowheads="1"/>
          </p:cNvSpPr>
          <p:nvPr/>
        </p:nvSpPr>
        <p:spPr bwMode="auto">
          <a:xfrm>
            <a:off x="1116013" y="333375"/>
            <a:ext cx="5903912" cy="457200"/>
          </a:xfrm>
          <a:prstGeom prst="rect">
            <a:avLst/>
          </a:prstGeom>
          <a:noFill/>
          <a:ln w="9525" algn="ctr">
            <a:noFill/>
            <a:miter lim="800000"/>
            <a:headEnd/>
            <a:tailEnd/>
          </a:ln>
        </p:spPr>
        <p:txBody>
          <a:bodyPr anchor="ctr"/>
          <a:lstStyle/>
          <a:p>
            <a:r>
              <a:rPr lang="ro-RO" sz="3600" b="1">
                <a:solidFill>
                  <a:srgbClr val="FF0000"/>
                </a:solidFill>
                <a:latin typeface="Baskerville Old Face" pitchFamily="18" charset="0"/>
                <a:cs typeface="Arial" charset="0"/>
              </a:rPr>
              <a:t>Titlul unităţii de învăţare</a:t>
            </a:r>
            <a:endParaRPr lang="en-US" sz="3600" b="1">
              <a:solidFill>
                <a:srgbClr val="FF0000"/>
              </a:solidFill>
              <a:latin typeface="Baskerville Old Face" pitchFamily="18" charset="0"/>
              <a:cs typeface="Arial" charset="0"/>
            </a:endParaRPr>
          </a:p>
        </p:txBody>
      </p:sp>
      <p:sp>
        <p:nvSpPr>
          <p:cNvPr id="14341" name="Text Box 5"/>
          <p:cNvSpPr txBox="1">
            <a:spLocks noChangeArrowheads="1"/>
          </p:cNvSpPr>
          <p:nvPr/>
        </p:nvSpPr>
        <p:spPr bwMode="auto">
          <a:xfrm>
            <a:off x="1116013" y="3716338"/>
            <a:ext cx="3168650" cy="641350"/>
          </a:xfrm>
          <a:prstGeom prst="rect">
            <a:avLst/>
          </a:prstGeom>
          <a:noFill/>
          <a:ln w="9525">
            <a:noFill/>
            <a:miter lim="800000"/>
            <a:headEnd/>
            <a:tailEnd/>
          </a:ln>
        </p:spPr>
        <p:txBody>
          <a:bodyPr>
            <a:spAutoFit/>
          </a:bodyPr>
          <a:lstStyle/>
          <a:p>
            <a:pPr>
              <a:spcBef>
                <a:spcPct val="50000"/>
              </a:spcBef>
            </a:pPr>
            <a:r>
              <a:rPr lang="ro-RO" dirty="0">
                <a:latin typeface="Verdana" pitchFamily="34" charset="0"/>
                <a:cs typeface="Arial" charset="0"/>
                <a:hlinkClick r:id="rId5" action="ppaction://hlinkpres?slideindex=1&amp;slidetitle="/>
              </a:rPr>
              <a:t>Exemplul creat din perspectiva elevului</a:t>
            </a:r>
            <a:endParaRPr lang="en-US" dirty="0">
              <a:latin typeface="Verdana" pitchFamily="34" charset="0"/>
              <a:cs typeface="Arial" charset="0"/>
            </a:endParaRPr>
          </a:p>
        </p:txBody>
      </p:sp>
      <p:sp>
        <p:nvSpPr>
          <p:cNvPr id="14342" name="Text Box 6"/>
          <p:cNvSpPr txBox="1">
            <a:spLocks noChangeArrowheads="1"/>
          </p:cNvSpPr>
          <p:nvPr/>
        </p:nvSpPr>
        <p:spPr bwMode="auto">
          <a:xfrm>
            <a:off x="684213" y="4508500"/>
            <a:ext cx="3048000" cy="915988"/>
          </a:xfrm>
          <a:prstGeom prst="rect">
            <a:avLst/>
          </a:prstGeom>
          <a:noFill/>
          <a:ln w="9525">
            <a:noFill/>
            <a:miter lim="800000"/>
            <a:headEnd/>
            <a:tailEnd/>
          </a:ln>
        </p:spPr>
        <p:txBody>
          <a:bodyPr>
            <a:spAutoFit/>
          </a:bodyPr>
          <a:lstStyle/>
          <a:p>
            <a:pPr>
              <a:spcBef>
                <a:spcPct val="50000"/>
              </a:spcBef>
            </a:pPr>
            <a:r>
              <a:rPr lang="ro-RO" dirty="0">
                <a:latin typeface="Verdana" pitchFamily="34" charset="0"/>
                <a:cs typeface="Arial" charset="0"/>
              </a:rPr>
              <a:t>Evaluarea exemplului creat din perspectiva elevului</a:t>
            </a:r>
            <a:endParaRPr lang="en-US" dirty="0">
              <a:latin typeface="Verdana" pitchFamily="34" charset="0"/>
              <a:cs typeface="Arial" charset="0"/>
            </a:endParaRPr>
          </a:p>
        </p:txBody>
      </p:sp>
      <p:sp>
        <p:nvSpPr>
          <p:cNvPr id="14343" name="Text Box 7"/>
          <p:cNvSpPr txBox="1">
            <a:spLocks noChangeArrowheads="1"/>
          </p:cNvSpPr>
          <p:nvPr/>
        </p:nvSpPr>
        <p:spPr bwMode="auto">
          <a:xfrm>
            <a:off x="1619250" y="5734050"/>
            <a:ext cx="2209800" cy="366713"/>
          </a:xfrm>
          <a:prstGeom prst="rect">
            <a:avLst/>
          </a:prstGeom>
          <a:noFill/>
          <a:ln w="9525">
            <a:noFill/>
            <a:miter lim="800000"/>
            <a:headEnd/>
            <a:tailEnd/>
          </a:ln>
        </p:spPr>
        <p:txBody>
          <a:bodyPr>
            <a:spAutoFit/>
          </a:bodyPr>
          <a:lstStyle/>
          <a:p>
            <a:pPr>
              <a:spcBef>
                <a:spcPct val="50000"/>
              </a:spcBef>
            </a:pPr>
            <a:r>
              <a:rPr lang="ro-RO">
                <a:latin typeface="Verdana" pitchFamily="34" charset="0"/>
                <a:cs typeface="Arial" charset="0"/>
              </a:rPr>
              <a:t>Alte fişiere</a:t>
            </a:r>
            <a:endParaRPr lang="en-US">
              <a:latin typeface="Verdana" pitchFamily="34" charset="0"/>
              <a:cs typeface="Arial" charset="0"/>
            </a:endParaRPr>
          </a:p>
        </p:txBody>
      </p:sp>
      <p:sp>
        <p:nvSpPr>
          <p:cNvPr id="14344" name="Text Box 8"/>
          <p:cNvSpPr txBox="1">
            <a:spLocks noChangeArrowheads="1"/>
          </p:cNvSpPr>
          <p:nvPr/>
        </p:nvSpPr>
        <p:spPr bwMode="auto">
          <a:xfrm>
            <a:off x="5867400" y="3860800"/>
            <a:ext cx="1905000" cy="366713"/>
          </a:xfrm>
          <a:prstGeom prst="rect">
            <a:avLst/>
          </a:prstGeom>
          <a:noFill/>
          <a:ln w="9525">
            <a:noFill/>
            <a:miter lim="800000"/>
            <a:headEnd/>
            <a:tailEnd/>
          </a:ln>
        </p:spPr>
        <p:txBody>
          <a:bodyPr>
            <a:spAutoFit/>
          </a:bodyPr>
          <a:lstStyle/>
          <a:p>
            <a:pPr>
              <a:spcBef>
                <a:spcPct val="50000"/>
              </a:spcBef>
            </a:pPr>
            <a:r>
              <a:rPr lang="ro-RO">
                <a:latin typeface="Verdana" pitchFamily="34" charset="0"/>
                <a:cs typeface="Arial" charset="0"/>
              </a:rPr>
              <a:t>Alte fişiere</a:t>
            </a:r>
            <a:endParaRPr lang="en-US">
              <a:latin typeface="Verdana" pitchFamily="34" charset="0"/>
              <a:cs typeface="Arial" charset="0"/>
            </a:endParaRPr>
          </a:p>
        </p:txBody>
      </p:sp>
      <p:sp>
        <p:nvSpPr>
          <p:cNvPr id="14345" name="Text Box 9"/>
          <p:cNvSpPr txBox="1">
            <a:spLocks noChangeArrowheads="1"/>
          </p:cNvSpPr>
          <p:nvPr/>
        </p:nvSpPr>
        <p:spPr bwMode="auto">
          <a:xfrm>
            <a:off x="4067175" y="5229225"/>
            <a:ext cx="3744913" cy="366713"/>
          </a:xfrm>
          <a:prstGeom prst="rect">
            <a:avLst/>
          </a:prstGeom>
          <a:noFill/>
          <a:ln w="9525">
            <a:noFill/>
            <a:miter lim="800000"/>
            <a:headEnd/>
            <a:tailEnd/>
          </a:ln>
        </p:spPr>
        <p:txBody>
          <a:bodyPr>
            <a:spAutoFit/>
          </a:bodyPr>
          <a:lstStyle/>
          <a:p>
            <a:pPr>
              <a:spcBef>
                <a:spcPct val="50000"/>
              </a:spcBef>
            </a:pPr>
            <a:r>
              <a:rPr lang="ro-RO" dirty="0">
                <a:latin typeface="Verdana" pitchFamily="34" charset="0"/>
                <a:cs typeface="Arial" charset="0"/>
                <a:hlinkClick r:id="rId6" action="ppaction://hlinkfile"/>
              </a:rPr>
              <a:t>Resurse asistenţă unitate</a:t>
            </a:r>
            <a:endParaRPr lang="en-US" dirty="0">
              <a:latin typeface="Verdana" pitchFamily="34" charset="0"/>
              <a:cs typeface="Arial" charset="0"/>
            </a:endParaRPr>
          </a:p>
        </p:txBody>
      </p:sp>
      <p:sp>
        <p:nvSpPr>
          <p:cNvPr id="14346" name="Text Box 10"/>
          <p:cNvSpPr txBox="1">
            <a:spLocks noChangeArrowheads="1"/>
          </p:cNvSpPr>
          <p:nvPr/>
        </p:nvSpPr>
        <p:spPr bwMode="auto">
          <a:xfrm>
            <a:off x="4140200" y="5734050"/>
            <a:ext cx="3168650" cy="366713"/>
          </a:xfrm>
          <a:prstGeom prst="rect">
            <a:avLst/>
          </a:prstGeom>
          <a:noFill/>
          <a:ln w="9525">
            <a:noFill/>
            <a:miter lim="800000"/>
            <a:headEnd/>
            <a:tailEnd/>
          </a:ln>
        </p:spPr>
        <p:txBody>
          <a:bodyPr>
            <a:spAutoFit/>
          </a:bodyPr>
          <a:lstStyle/>
          <a:p>
            <a:pPr>
              <a:spcBef>
                <a:spcPct val="50000"/>
              </a:spcBef>
            </a:pPr>
            <a:r>
              <a:rPr lang="ro-RO" dirty="0">
                <a:latin typeface="Verdana" pitchFamily="34" charset="0"/>
                <a:cs typeface="Arial" charset="0"/>
                <a:hlinkClick r:id="rId7" action="ppaction://hlinkfile"/>
              </a:rPr>
              <a:t>Resurse pentru facilitare</a:t>
            </a:r>
            <a:endParaRPr lang="en-US" dirty="0">
              <a:latin typeface="Verdana" pitchFamily="34" charset="0"/>
              <a:cs typeface="Arial" charset="0"/>
            </a:endParaRPr>
          </a:p>
        </p:txBody>
      </p:sp>
      <p:pic>
        <p:nvPicPr>
          <p:cNvPr id="14347" name="Picture 13" descr="j0205582"/>
          <p:cNvPicPr>
            <a:picLocks noChangeAspect="1" noChangeArrowheads="1"/>
          </p:cNvPicPr>
          <p:nvPr/>
        </p:nvPicPr>
        <p:blipFill>
          <a:blip r:embed="rId8" cstate="print"/>
          <a:srcRect/>
          <a:stretch>
            <a:fillRect/>
          </a:stretch>
        </p:blipFill>
        <p:spPr bwMode="auto">
          <a:xfrm>
            <a:off x="381000" y="5334000"/>
            <a:ext cx="1371600" cy="1258888"/>
          </a:xfrm>
          <a:prstGeom prst="rect">
            <a:avLst/>
          </a:prstGeom>
          <a:noFill/>
          <a:ln w="9525">
            <a:noFill/>
            <a:miter lim="800000"/>
            <a:headEnd/>
            <a:tailEnd/>
          </a:ln>
        </p:spPr>
      </p:pic>
      <p:graphicFrame>
        <p:nvGraphicFramePr>
          <p:cNvPr id="33806" name="Group 14"/>
          <p:cNvGraphicFramePr>
            <a:graphicFrameLocks noGrp="1"/>
          </p:cNvGraphicFramePr>
          <p:nvPr/>
        </p:nvGraphicFramePr>
        <p:xfrm>
          <a:off x="827088" y="1557338"/>
          <a:ext cx="7543800" cy="2058607"/>
        </p:xfrm>
        <a:graphic>
          <a:graphicData uri="http://schemas.openxmlformats.org/drawingml/2006/table">
            <a:tbl>
              <a:tblPr/>
              <a:tblGrid>
                <a:gridCol w="2514600"/>
                <a:gridCol w="5029200"/>
              </a:tblGrid>
              <a:tr h="601663">
                <a:tc>
                  <a:txBody>
                    <a:bodyPr/>
                    <a:lstStyle/>
                    <a:p>
                      <a:pPr marL="0" marR="0" lvl="0" indent="0" algn="l" defTabSz="914400" rtl="0" eaLnBrk="1" fontAlgn="base" latinLnBrk="0" hangingPunct="1">
                        <a:lnSpc>
                          <a:spcPct val="100000"/>
                        </a:lnSpc>
                        <a:spcBef>
                          <a:spcPct val="20000"/>
                        </a:spcBef>
                        <a:spcAft>
                          <a:spcPct val="0"/>
                        </a:spcAft>
                        <a:buClr>
                          <a:schemeClr val="tx1"/>
                        </a:buClr>
                        <a:buSzPct val="80000"/>
                        <a:buFont typeface="Wingdings" pitchFamily="2" charset="2"/>
                        <a:buNone/>
                        <a:tabLst/>
                      </a:pPr>
                      <a:r>
                        <a:rPr kumimoji="0" lang="ro-RO" sz="1800" b="0" i="0" u="none" strike="noStrike" cap="none" normalizeH="0" baseline="0" dirty="0" smtClean="0">
                          <a:ln>
                            <a:noFill/>
                          </a:ln>
                          <a:solidFill>
                            <a:schemeClr val="tx1"/>
                          </a:solidFill>
                          <a:effectLst/>
                          <a:latin typeface="Verdana" pitchFamily="34" charset="0"/>
                        </a:rPr>
                        <a:t>Întrebare esenţială</a:t>
                      </a:r>
                      <a:r>
                        <a:rPr kumimoji="0" lang="en-US" sz="1800" b="0" i="0" u="none" strike="noStrike" cap="none" normalizeH="0" baseline="0" dirty="0" smtClean="0">
                          <a:ln>
                            <a:noFill/>
                          </a:ln>
                          <a:solidFill>
                            <a:schemeClr val="tx1"/>
                          </a:solidFill>
                          <a:effectLst/>
                          <a:latin typeface="Verdana" pitchFamily="34" charset="0"/>
                        </a:rPr>
                        <a:t>: </a:t>
                      </a: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80000"/>
                        <a:buFont typeface="Wingdings" pitchFamily="2" charset="2"/>
                        <a:buNone/>
                        <a:tabLst/>
                      </a:pPr>
                      <a:r>
                        <a:rPr kumimoji="0" lang="ro-RO" sz="1400" b="0" i="0" u="none" strike="noStrike" cap="none" normalizeH="0" baseline="0" dirty="0" smtClean="0">
                          <a:ln>
                            <a:noFill/>
                          </a:ln>
                          <a:solidFill>
                            <a:schemeClr val="tx1"/>
                          </a:solidFill>
                          <a:effectLst/>
                          <a:latin typeface="Verdana" pitchFamily="34" charset="0"/>
                        </a:rPr>
                        <a:t>Cum poate matematica să mă ajute să înțeleg lumea în care trăiesc?</a:t>
                      </a:r>
                      <a:endParaRPr kumimoji="0" lang="en-US" sz="1400" b="0"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r h="600075">
                <a:tc>
                  <a:txBody>
                    <a:bodyPr/>
                    <a:lstStyle/>
                    <a:p>
                      <a:pPr marL="0" marR="0" lvl="0" indent="0" algn="l" defTabSz="914400" rtl="0" eaLnBrk="1" fontAlgn="base" latinLnBrk="0" hangingPunct="1">
                        <a:lnSpc>
                          <a:spcPct val="100000"/>
                        </a:lnSpc>
                        <a:spcBef>
                          <a:spcPct val="20000"/>
                        </a:spcBef>
                        <a:spcAft>
                          <a:spcPct val="0"/>
                        </a:spcAft>
                        <a:buClr>
                          <a:schemeClr val="tx1"/>
                        </a:buClr>
                        <a:buSzPct val="80000"/>
                        <a:buFont typeface="Wingdings" pitchFamily="2" charset="2"/>
                        <a:buNone/>
                        <a:tabLst/>
                      </a:pPr>
                      <a:r>
                        <a:rPr kumimoji="0" lang="ro-RO" sz="1800" b="0" i="0" u="none" strike="noStrike" cap="none" normalizeH="0" baseline="0" smtClean="0">
                          <a:ln>
                            <a:noFill/>
                          </a:ln>
                          <a:solidFill>
                            <a:schemeClr val="tx1"/>
                          </a:solidFill>
                          <a:effectLst/>
                          <a:latin typeface="Verdana" pitchFamily="34" charset="0"/>
                        </a:rPr>
                        <a:t>Întrebările unităţii de învăţare</a:t>
                      </a:r>
                      <a:r>
                        <a:rPr kumimoji="0" lang="en-US" sz="1800" b="0" i="0" u="none" strike="noStrike" cap="none" normalizeH="0" baseline="0" smtClean="0">
                          <a:ln>
                            <a:noFill/>
                          </a:ln>
                          <a:solidFill>
                            <a:schemeClr val="tx1"/>
                          </a:solidFill>
                          <a:effectLst/>
                          <a:latin typeface="Verdana" pitchFamily="34" charset="0"/>
                        </a:rPr>
                        <a:t>:</a:t>
                      </a: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80000"/>
                        <a:buFont typeface="Wingdings" pitchFamily="2" charset="2"/>
                        <a:buNone/>
                        <a:tabLst/>
                      </a:pPr>
                      <a:r>
                        <a:rPr kumimoji="0" lang="ro-RO" sz="1400" b="0" i="0" u="none" strike="noStrike" cap="none" normalizeH="0" baseline="0" dirty="0" smtClean="0">
                          <a:ln>
                            <a:noFill/>
                          </a:ln>
                          <a:solidFill>
                            <a:schemeClr val="tx1"/>
                          </a:solidFill>
                          <a:effectLst/>
                          <a:latin typeface="Verdana" pitchFamily="34" charset="0"/>
                        </a:rPr>
                        <a:t>Cum mă poate ajuta statistica în luarea de hotărâri?</a:t>
                      </a:r>
                      <a:endParaRPr kumimoji="0" lang="en-US" sz="1400" b="0"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r h="601663">
                <a:tc>
                  <a:txBody>
                    <a:bodyPr/>
                    <a:lstStyle/>
                    <a:p>
                      <a:pPr marL="0" marR="0" lvl="0" indent="0" algn="l" defTabSz="914400" rtl="0" eaLnBrk="1" fontAlgn="base" latinLnBrk="0" hangingPunct="1">
                        <a:lnSpc>
                          <a:spcPct val="100000"/>
                        </a:lnSpc>
                        <a:spcBef>
                          <a:spcPct val="20000"/>
                        </a:spcBef>
                        <a:spcAft>
                          <a:spcPct val="0"/>
                        </a:spcAft>
                        <a:buClr>
                          <a:schemeClr val="tx1"/>
                        </a:buClr>
                        <a:buSzPct val="80000"/>
                        <a:buFont typeface="Wingdings" pitchFamily="2" charset="2"/>
                        <a:buNone/>
                        <a:tabLst/>
                      </a:pPr>
                      <a:r>
                        <a:rPr kumimoji="0" lang="ro-RO" sz="1800" b="0" i="0" u="none" strike="noStrike" cap="none" normalizeH="0" baseline="0" smtClean="0">
                          <a:ln>
                            <a:noFill/>
                          </a:ln>
                          <a:solidFill>
                            <a:schemeClr val="tx1"/>
                          </a:solidFill>
                          <a:effectLst/>
                          <a:latin typeface="Verdana" pitchFamily="34" charset="0"/>
                        </a:rPr>
                        <a:t>Întrebări de conţinut</a:t>
                      </a:r>
                      <a:r>
                        <a:rPr kumimoji="0" lang="en-US" sz="1800" b="0" i="0" u="none" strike="noStrike" cap="none" normalizeH="0" baseline="0" smtClean="0">
                          <a:ln>
                            <a:noFill/>
                          </a:ln>
                          <a:solidFill>
                            <a:schemeClr val="tx1"/>
                          </a:solidFill>
                          <a:effectLst/>
                          <a:latin typeface="Verdana" pitchFamily="34" charset="0"/>
                        </a:rPr>
                        <a:t>:</a:t>
                      </a: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80000"/>
                        <a:buFont typeface="Wingdings" pitchFamily="2" charset="2"/>
                        <a:buNone/>
                        <a:tabLst/>
                      </a:pPr>
                      <a:r>
                        <a:rPr kumimoji="0" lang="ro-RO" sz="1400" b="0" i="0" u="none" strike="noStrike" cap="none" normalizeH="0" baseline="0" dirty="0" smtClean="0">
                          <a:ln>
                            <a:noFill/>
                          </a:ln>
                          <a:solidFill>
                            <a:schemeClr val="tx1"/>
                          </a:solidFill>
                          <a:effectLst/>
                          <a:latin typeface="Verdana" pitchFamily="34" charset="0"/>
                        </a:rPr>
                        <a:t>Ce este o populație statistică?</a:t>
                      </a:r>
                    </a:p>
                    <a:p>
                      <a:pPr marL="0" marR="0" lvl="0" indent="0" algn="l" defTabSz="914400" rtl="0" eaLnBrk="1" fontAlgn="base" latinLnBrk="0" hangingPunct="1">
                        <a:lnSpc>
                          <a:spcPct val="100000"/>
                        </a:lnSpc>
                        <a:spcBef>
                          <a:spcPct val="20000"/>
                        </a:spcBef>
                        <a:spcAft>
                          <a:spcPct val="0"/>
                        </a:spcAft>
                        <a:buClr>
                          <a:schemeClr val="tx1"/>
                        </a:buClr>
                        <a:buSzPct val="80000"/>
                        <a:buFont typeface="Wingdings" pitchFamily="2" charset="2"/>
                        <a:buNone/>
                        <a:tabLst/>
                      </a:pPr>
                      <a:r>
                        <a:rPr kumimoji="0" lang="ro-RO" sz="1400" b="0" i="0" u="none" strike="noStrike" cap="none" normalizeH="0" baseline="0" dirty="0" smtClean="0">
                          <a:ln>
                            <a:noFill/>
                          </a:ln>
                          <a:solidFill>
                            <a:schemeClr val="tx1"/>
                          </a:solidFill>
                          <a:effectLst/>
                          <a:latin typeface="Verdana" pitchFamily="34" charset="0"/>
                        </a:rPr>
                        <a:t>Cum se reprezintă datele statistice?</a:t>
                      </a:r>
                    </a:p>
                    <a:p>
                      <a:pPr marL="0" marR="0" lvl="0" indent="0" algn="l" defTabSz="914400" rtl="0" eaLnBrk="1" fontAlgn="base" latinLnBrk="0" hangingPunct="1">
                        <a:lnSpc>
                          <a:spcPct val="100000"/>
                        </a:lnSpc>
                        <a:spcBef>
                          <a:spcPct val="20000"/>
                        </a:spcBef>
                        <a:spcAft>
                          <a:spcPct val="0"/>
                        </a:spcAft>
                        <a:buClr>
                          <a:schemeClr val="tx1"/>
                        </a:buClr>
                        <a:buSzPct val="80000"/>
                        <a:buFont typeface="Wingdings" pitchFamily="2" charset="2"/>
                        <a:buNone/>
                        <a:tabLst/>
                      </a:pPr>
                      <a:r>
                        <a:rPr kumimoji="0" lang="ro-RO" sz="1400" b="0" i="0" u="none" strike="noStrike" cap="none" normalizeH="0" baseline="0" dirty="0" smtClean="0">
                          <a:ln>
                            <a:noFill/>
                          </a:ln>
                          <a:solidFill>
                            <a:schemeClr val="tx1"/>
                          </a:solidFill>
                          <a:effectLst/>
                          <a:latin typeface="Verdana" pitchFamily="34" charset="0"/>
                        </a:rPr>
                        <a:t>Care sunt caracteristicile unei serii statistice?</a:t>
                      </a:r>
                      <a:endParaRPr kumimoji="0" lang="en-US" sz="1400" b="0"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bl>
          </a:graphicData>
        </a:graphic>
      </p:graphicFrame>
      <p:pic>
        <p:nvPicPr>
          <p:cNvPr id="14362" name="Picture 28" descr="j0250654"/>
          <p:cNvPicPr>
            <a:picLocks noChangeAspect="1" noChangeArrowheads="1"/>
          </p:cNvPicPr>
          <p:nvPr/>
        </p:nvPicPr>
        <p:blipFill>
          <a:blip r:embed="rId9" cstate="print"/>
          <a:srcRect/>
          <a:stretch>
            <a:fillRect/>
          </a:stretch>
        </p:blipFill>
        <p:spPr bwMode="auto">
          <a:xfrm>
            <a:off x="7667625" y="3357563"/>
            <a:ext cx="885825" cy="1323975"/>
          </a:xfrm>
          <a:prstGeom prst="rect">
            <a:avLst/>
          </a:prstGeom>
          <a:noFill/>
          <a:ln w="9525">
            <a:noFill/>
            <a:miter lim="800000"/>
            <a:headEnd/>
            <a:tailEnd/>
          </a:ln>
        </p:spPr>
      </p:pic>
      <p:sp>
        <p:nvSpPr>
          <p:cNvPr id="14363" name="Text Box 29"/>
          <p:cNvSpPr txBox="1">
            <a:spLocks noChangeArrowheads="1"/>
          </p:cNvSpPr>
          <p:nvPr/>
        </p:nvSpPr>
        <p:spPr bwMode="auto">
          <a:xfrm>
            <a:off x="4211638" y="4652963"/>
            <a:ext cx="3160802" cy="369332"/>
          </a:xfrm>
          <a:prstGeom prst="rect">
            <a:avLst/>
          </a:prstGeom>
          <a:noFill/>
          <a:ln w="9525">
            <a:noFill/>
            <a:miter lim="800000"/>
            <a:headEnd/>
            <a:tailEnd/>
          </a:ln>
        </p:spPr>
        <p:txBody>
          <a:bodyPr wrap="none">
            <a:spAutoFit/>
          </a:bodyPr>
          <a:lstStyle/>
          <a:p>
            <a:r>
              <a:rPr lang="ro-RO" dirty="0">
                <a:latin typeface="Verdana" pitchFamily="34" charset="0"/>
                <a:cs typeface="Arial" charset="0"/>
                <a:hlinkClick r:id="rId10" action="ppaction://hlinkfile"/>
              </a:rPr>
              <a:t>Planul unităţii de învăţare</a:t>
            </a:r>
            <a:endParaRPr lang="en-US" dirty="0">
              <a:latin typeface="Verdana" pitchFamily="34" charset="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2500" b="1" smtClean="0">
                <a:solidFill>
                  <a:srgbClr val="FF0000"/>
                </a:solidFill>
                <a:latin typeface="Baskerville Old Face" pitchFamily="18" charset="0"/>
              </a:rPr>
              <a:t>COMPETEN</a:t>
            </a:r>
            <a:r>
              <a:rPr lang="ro-RO" sz="2500" b="1" smtClean="0">
                <a:solidFill>
                  <a:srgbClr val="FF0000"/>
                </a:solidFill>
                <a:latin typeface="Baskerville Old Face" pitchFamily="18" charset="0"/>
              </a:rPr>
              <a:t>ŢE VIZATE</a:t>
            </a:r>
          </a:p>
        </p:txBody>
      </p:sp>
      <p:sp>
        <p:nvSpPr>
          <p:cNvPr id="15363" name="Rectangle 3"/>
          <p:cNvSpPr>
            <a:spLocks noGrp="1" noChangeArrowheads="1"/>
          </p:cNvSpPr>
          <p:nvPr>
            <p:ph idx="1"/>
          </p:nvPr>
        </p:nvSpPr>
        <p:spPr/>
        <p:txBody>
          <a:bodyPr>
            <a:normAutofit fontScale="85000" lnSpcReduction="20000"/>
          </a:bodyPr>
          <a:lstStyle/>
          <a:p>
            <a:pPr marL="624078" indent="-514350">
              <a:buFont typeface="+mj-lt"/>
              <a:buAutoNum type="arabicPeriod"/>
            </a:pPr>
            <a:r>
              <a:rPr lang="ro-RO" b="1" dirty="0" smtClean="0"/>
              <a:t>Re</a:t>
            </a:r>
            <a:r>
              <a:rPr lang="en-US" b="1" dirty="0" err="1" smtClean="0"/>
              <a:t>cunoaşterea</a:t>
            </a:r>
            <a:r>
              <a:rPr lang="en-US" b="1" dirty="0" smtClean="0"/>
              <a:t> </a:t>
            </a:r>
            <a:r>
              <a:rPr lang="en-US" dirty="0" err="1" smtClean="0"/>
              <a:t>unor</a:t>
            </a:r>
            <a:r>
              <a:rPr lang="en-US" dirty="0" smtClean="0"/>
              <a:t> date de tip statistic </a:t>
            </a:r>
            <a:r>
              <a:rPr lang="en-US" dirty="0" err="1" smtClean="0"/>
              <a:t>în</a:t>
            </a:r>
            <a:r>
              <a:rPr lang="en-US" dirty="0" smtClean="0"/>
              <a:t> </a:t>
            </a:r>
            <a:r>
              <a:rPr lang="en-US" dirty="0" err="1" smtClean="0"/>
              <a:t>situaţii</a:t>
            </a:r>
            <a:r>
              <a:rPr lang="en-US" dirty="0" smtClean="0"/>
              <a:t> concrete </a:t>
            </a:r>
            <a:endParaRPr lang="ro-RO" dirty="0" smtClean="0"/>
          </a:p>
          <a:p>
            <a:pPr marL="624078" indent="-514350">
              <a:buFont typeface="+mj-lt"/>
              <a:buAutoNum type="arabicPeriod"/>
            </a:pPr>
            <a:r>
              <a:rPr lang="en-US" b="1" dirty="0" err="1" smtClean="0"/>
              <a:t>Interpretarea</a:t>
            </a:r>
            <a:r>
              <a:rPr lang="en-US" b="1" dirty="0" smtClean="0"/>
              <a:t> </a:t>
            </a:r>
            <a:r>
              <a:rPr lang="en-US" b="1" dirty="0" err="1" smtClean="0"/>
              <a:t>primară</a:t>
            </a:r>
            <a:r>
              <a:rPr lang="en-US" b="1" dirty="0" smtClean="0"/>
              <a:t> </a:t>
            </a:r>
            <a:r>
              <a:rPr lang="en-US" dirty="0" smtClean="0"/>
              <a:t>a </a:t>
            </a:r>
            <a:r>
              <a:rPr lang="en-US" dirty="0" err="1" smtClean="0"/>
              <a:t>datelor</a:t>
            </a:r>
            <a:r>
              <a:rPr lang="en-US" dirty="0" smtClean="0"/>
              <a:t> </a:t>
            </a:r>
            <a:r>
              <a:rPr lang="en-US" dirty="0" err="1" smtClean="0"/>
              <a:t>statistice</a:t>
            </a:r>
            <a:r>
              <a:rPr lang="en-US" dirty="0" smtClean="0"/>
              <a:t> cu </a:t>
            </a:r>
            <a:r>
              <a:rPr lang="en-US" dirty="0" err="1" smtClean="0"/>
              <a:t>ajutorul</a:t>
            </a:r>
            <a:r>
              <a:rPr lang="en-US" dirty="0" smtClean="0"/>
              <a:t> </a:t>
            </a:r>
            <a:r>
              <a:rPr lang="en-US" dirty="0" err="1" smtClean="0"/>
              <a:t>calculului</a:t>
            </a:r>
            <a:r>
              <a:rPr lang="en-US" dirty="0" smtClean="0"/>
              <a:t>, a </a:t>
            </a:r>
            <a:r>
              <a:rPr lang="en-US" dirty="0" err="1" smtClean="0"/>
              <a:t>graficelor</a:t>
            </a:r>
            <a:r>
              <a:rPr lang="en-US" dirty="0" smtClean="0"/>
              <a:t> </a:t>
            </a:r>
            <a:r>
              <a:rPr lang="en-US" dirty="0" err="1" smtClean="0"/>
              <a:t>şi</a:t>
            </a:r>
            <a:r>
              <a:rPr lang="en-US" dirty="0" smtClean="0"/>
              <a:t> </a:t>
            </a:r>
            <a:r>
              <a:rPr lang="en-US" dirty="0" err="1" smtClean="0"/>
              <a:t>diagramelor</a:t>
            </a:r>
            <a:r>
              <a:rPr lang="en-US" dirty="0" smtClean="0"/>
              <a:t> </a:t>
            </a:r>
            <a:endParaRPr lang="ro-RO" dirty="0" smtClean="0"/>
          </a:p>
          <a:p>
            <a:pPr marL="624078" indent="-514350">
              <a:buFont typeface="+mj-lt"/>
              <a:buAutoNum type="arabicPeriod"/>
            </a:pPr>
            <a:r>
              <a:rPr lang="en-US" b="1" dirty="0" err="1" smtClean="0"/>
              <a:t>Utilizarea</a:t>
            </a:r>
            <a:r>
              <a:rPr lang="en-US" b="1" dirty="0" smtClean="0"/>
              <a:t> </a:t>
            </a:r>
            <a:r>
              <a:rPr lang="en-US" dirty="0" err="1" smtClean="0"/>
              <a:t>unor</a:t>
            </a:r>
            <a:r>
              <a:rPr lang="en-US" dirty="0" smtClean="0"/>
              <a:t> </a:t>
            </a:r>
            <a:r>
              <a:rPr lang="en-US" dirty="0" err="1" smtClean="0"/>
              <a:t>algoritmi</a:t>
            </a:r>
            <a:r>
              <a:rPr lang="en-US" dirty="0" smtClean="0"/>
              <a:t> </a:t>
            </a:r>
            <a:r>
              <a:rPr lang="en-US" dirty="0" err="1" smtClean="0"/>
              <a:t>specifici</a:t>
            </a:r>
            <a:r>
              <a:rPr lang="en-US" dirty="0" smtClean="0"/>
              <a:t> </a:t>
            </a:r>
            <a:r>
              <a:rPr lang="en-US" dirty="0" err="1" smtClean="0"/>
              <a:t>statisticii</a:t>
            </a:r>
            <a:r>
              <a:rPr lang="en-US" dirty="0" smtClean="0"/>
              <a:t> </a:t>
            </a:r>
            <a:r>
              <a:rPr lang="en-US" dirty="0" err="1" smtClean="0"/>
              <a:t>pentru</a:t>
            </a:r>
            <a:r>
              <a:rPr lang="en-US" dirty="0" smtClean="0"/>
              <a:t> </a:t>
            </a:r>
            <a:r>
              <a:rPr lang="en-US" dirty="0" err="1" smtClean="0"/>
              <a:t>analiza</a:t>
            </a:r>
            <a:r>
              <a:rPr lang="en-US" dirty="0" smtClean="0"/>
              <a:t> de </a:t>
            </a:r>
            <a:r>
              <a:rPr lang="en-US" dirty="0" err="1" smtClean="0"/>
              <a:t>caz</a:t>
            </a:r>
            <a:r>
              <a:rPr lang="en-US" dirty="0" smtClean="0"/>
              <a:t> </a:t>
            </a:r>
            <a:endParaRPr lang="ro-RO" dirty="0" smtClean="0"/>
          </a:p>
          <a:p>
            <a:pPr marL="624078" indent="-514350">
              <a:buFont typeface="+mj-lt"/>
              <a:buAutoNum type="arabicPeriod"/>
            </a:pPr>
            <a:r>
              <a:rPr lang="en-US" b="1" dirty="0" err="1" smtClean="0"/>
              <a:t>Transpunerea</a:t>
            </a:r>
            <a:r>
              <a:rPr lang="en-US" b="1" dirty="0" smtClean="0"/>
              <a:t> </a:t>
            </a:r>
            <a:r>
              <a:rPr lang="en-US" dirty="0" err="1" smtClean="0"/>
              <a:t>în</a:t>
            </a:r>
            <a:r>
              <a:rPr lang="en-US" dirty="0" smtClean="0"/>
              <a:t> </a:t>
            </a:r>
            <a:r>
              <a:rPr lang="en-US" dirty="0" err="1" smtClean="0"/>
              <a:t>limbaj</a:t>
            </a:r>
            <a:r>
              <a:rPr lang="en-US" dirty="0" smtClean="0"/>
              <a:t> </a:t>
            </a:r>
            <a:r>
              <a:rPr lang="en-US" dirty="0" err="1" smtClean="0"/>
              <a:t>matematic</a:t>
            </a:r>
            <a:r>
              <a:rPr lang="en-US" dirty="0" smtClean="0"/>
              <a:t> </a:t>
            </a:r>
            <a:r>
              <a:rPr lang="en-US" dirty="0" err="1" smtClean="0"/>
              <a:t>prin</a:t>
            </a:r>
            <a:r>
              <a:rPr lang="en-US" dirty="0" smtClean="0"/>
              <a:t> </a:t>
            </a:r>
            <a:r>
              <a:rPr lang="en-US" dirty="0" err="1" smtClean="0"/>
              <a:t>mijloace</a:t>
            </a:r>
            <a:r>
              <a:rPr lang="en-US" dirty="0" smtClean="0"/>
              <a:t> </a:t>
            </a:r>
            <a:r>
              <a:rPr lang="en-US" dirty="0" err="1" smtClean="0"/>
              <a:t>statistice</a:t>
            </a:r>
            <a:r>
              <a:rPr lang="en-US" dirty="0" smtClean="0"/>
              <a:t> a </a:t>
            </a:r>
            <a:r>
              <a:rPr lang="en-US" dirty="0" err="1" smtClean="0"/>
              <a:t>unor</a:t>
            </a:r>
            <a:r>
              <a:rPr lang="en-US" dirty="0" smtClean="0"/>
              <a:t> </a:t>
            </a:r>
            <a:r>
              <a:rPr lang="en-US" dirty="0" err="1" smtClean="0"/>
              <a:t>probleme</a:t>
            </a:r>
            <a:r>
              <a:rPr lang="en-US" dirty="0" smtClean="0"/>
              <a:t> practice </a:t>
            </a:r>
            <a:endParaRPr lang="ro-RO" dirty="0" smtClean="0"/>
          </a:p>
          <a:p>
            <a:pPr marL="624078" indent="-514350">
              <a:buFont typeface="+mj-lt"/>
              <a:buAutoNum type="arabicPeriod"/>
            </a:pPr>
            <a:r>
              <a:rPr lang="en-US" b="1" dirty="0" err="1" smtClean="0"/>
              <a:t>Analiza</a:t>
            </a:r>
            <a:r>
              <a:rPr lang="en-US" b="1" dirty="0" smtClean="0"/>
              <a:t> </a:t>
            </a:r>
            <a:r>
              <a:rPr lang="en-US" b="1" dirty="0" err="1" smtClean="0"/>
              <a:t>şi</a:t>
            </a:r>
            <a:r>
              <a:rPr lang="en-US" b="1" dirty="0" smtClean="0"/>
              <a:t> </a:t>
            </a:r>
            <a:r>
              <a:rPr lang="en-US" b="1" dirty="0" err="1" smtClean="0"/>
              <a:t>interpretarea</a:t>
            </a:r>
            <a:r>
              <a:rPr lang="en-US" b="1" dirty="0" smtClean="0"/>
              <a:t> </a:t>
            </a:r>
            <a:r>
              <a:rPr lang="en-US" dirty="0" err="1" smtClean="0"/>
              <a:t>unor</a:t>
            </a:r>
            <a:r>
              <a:rPr lang="en-US" dirty="0" smtClean="0"/>
              <a:t> </a:t>
            </a:r>
            <a:r>
              <a:rPr lang="en-US" dirty="0" err="1" smtClean="0"/>
              <a:t>situaţii</a:t>
            </a:r>
            <a:r>
              <a:rPr lang="en-US" dirty="0" smtClean="0"/>
              <a:t> practice cu </a:t>
            </a:r>
            <a:r>
              <a:rPr lang="en-US" dirty="0" err="1" smtClean="0"/>
              <a:t>ajutorul</a:t>
            </a:r>
            <a:r>
              <a:rPr lang="en-US" dirty="0" smtClean="0"/>
              <a:t> </a:t>
            </a:r>
            <a:r>
              <a:rPr lang="en-US" dirty="0" err="1" smtClean="0"/>
              <a:t>conceptelor</a:t>
            </a:r>
            <a:r>
              <a:rPr lang="en-US" dirty="0" smtClean="0"/>
              <a:t> </a:t>
            </a:r>
            <a:r>
              <a:rPr lang="en-US" dirty="0" err="1" smtClean="0"/>
              <a:t>statistice</a:t>
            </a:r>
            <a:r>
              <a:rPr lang="en-US" dirty="0" smtClean="0"/>
              <a:t> </a:t>
            </a:r>
            <a:endParaRPr lang="ro-RO" dirty="0" smtClean="0"/>
          </a:p>
          <a:p>
            <a:pPr marL="624078" indent="-514350">
              <a:buFont typeface="+mj-lt"/>
              <a:buAutoNum type="arabicPeriod"/>
            </a:pPr>
            <a:r>
              <a:rPr lang="en-US" b="1" dirty="0" err="1" smtClean="0"/>
              <a:t>Corelarea</a:t>
            </a:r>
            <a:r>
              <a:rPr lang="en-US" b="1" dirty="0" smtClean="0"/>
              <a:t> </a:t>
            </a:r>
            <a:r>
              <a:rPr lang="en-US" dirty="0" err="1" smtClean="0"/>
              <a:t>datelor</a:t>
            </a:r>
            <a:r>
              <a:rPr lang="en-US" dirty="0" smtClean="0"/>
              <a:t> </a:t>
            </a:r>
            <a:r>
              <a:rPr lang="en-US" dirty="0" err="1" smtClean="0"/>
              <a:t>statistice</a:t>
            </a:r>
            <a:r>
              <a:rPr lang="en-US" dirty="0" smtClean="0"/>
              <a:t> </a:t>
            </a:r>
            <a:r>
              <a:rPr lang="en-US" dirty="0" err="1" smtClean="0"/>
              <a:t>în</a:t>
            </a:r>
            <a:r>
              <a:rPr lang="en-US" dirty="0" smtClean="0"/>
              <a:t> </a:t>
            </a:r>
            <a:r>
              <a:rPr lang="en-US" dirty="0" err="1" smtClean="0"/>
              <a:t>scopul</a:t>
            </a:r>
            <a:r>
              <a:rPr lang="en-US" dirty="0" smtClean="0"/>
              <a:t> </a:t>
            </a:r>
            <a:r>
              <a:rPr lang="en-US" dirty="0" err="1" smtClean="0"/>
              <a:t>predicţiei</a:t>
            </a:r>
            <a:r>
              <a:rPr lang="en-US" dirty="0" smtClean="0"/>
              <a:t> </a:t>
            </a:r>
            <a:r>
              <a:rPr lang="en-US" dirty="0" err="1" smtClean="0"/>
              <a:t>comportării</a:t>
            </a:r>
            <a:r>
              <a:rPr lang="en-US" dirty="0" smtClean="0"/>
              <a:t> </a:t>
            </a:r>
            <a:r>
              <a:rPr lang="en-US" dirty="0" err="1" smtClean="0"/>
              <a:t>unui</a:t>
            </a:r>
            <a:r>
              <a:rPr lang="en-US" dirty="0" smtClean="0"/>
              <a:t> </a:t>
            </a:r>
            <a:r>
              <a:rPr lang="en-US" dirty="0" err="1" smtClean="0"/>
              <a:t>sistem</a:t>
            </a:r>
            <a:r>
              <a:rPr lang="en-US" dirty="0" smtClean="0"/>
              <a:t> </a:t>
            </a:r>
            <a:r>
              <a:rPr lang="en-US" dirty="0" err="1" smtClean="0"/>
              <a:t>prin</a:t>
            </a:r>
            <a:r>
              <a:rPr lang="en-US" dirty="0" smtClean="0"/>
              <a:t> </a:t>
            </a:r>
            <a:r>
              <a:rPr lang="en-US" dirty="0" err="1" smtClean="0"/>
              <a:t>analogie</a:t>
            </a:r>
            <a:r>
              <a:rPr lang="en-US" dirty="0" smtClean="0"/>
              <a:t> cu </a:t>
            </a:r>
            <a:r>
              <a:rPr lang="en-US" dirty="0" err="1" smtClean="0"/>
              <a:t>modul</a:t>
            </a:r>
            <a:r>
              <a:rPr lang="en-US" dirty="0" smtClean="0"/>
              <a:t> de </a:t>
            </a:r>
            <a:r>
              <a:rPr lang="en-US" dirty="0" err="1" smtClean="0"/>
              <a:t>comportare</a:t>
            </a:r>
            <a:r>
              <a:rPr lang="en-US" dirty="0" smtClean="0"/>
              <a:t> </a:t>
            </a:r>
            <a:r>
              <a:rPr lang="en-US" dirty="0" err="1" smtClean="0"/>
              <a:t>în</a:t>
            </a:r>
            <a:r>
              <a:rPr lang="en-US" dirty="0" smtClean="0"/>
              <a:t> </a:t>
            </a:r>
            <a:r>
              <a:rPr lang="en-US" dirty="0" err="1" smtClean="0"/>
              <a:t>situaţii</a:t>
            </a:r>
            <a:r>
              <a:rPr lang="en-US" dirty="0" smtClean="0"/>
              <a:t> </a:t>
            </a:r>
            <a:r>
              <a:rPr lang="en-US" dirty="0" err="1" smtClean="0"/>
              <a:t>studiate</a:t>
            </a:r>
            <a:r>
              <a:rPr lang="en-US" dirty="0" smtClean="0"/>
              <a:t> </a:t>
            </a:r>
            <a:endParaRPr lang="ro-RO" dirty="0" smtClean="0"/>
          </a:p>
          <a:p>
            <a:pPr marL="514350" indent="-514350">
              <a:buFont typeface="+mj-lt"/>
              <a:buAutoNum type="arabicPeriod"/>
            </a:pPr>
            <a:endParaRPr lang="en-US"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noFill/>
        </p:spPr>
        <p:txBody>
          <a:bodyPr/>
          <a:lstStyle/>
          <a:p>
            <a:r>
              <a:rPr lang="en-US" sz="2500" b="1" smtClean="0">
                <a:solidFill>
                  <a:srgbClr val="FF0000"/>
                </a:solidFill>
                <a:latin typeface="Baskerville Old Face" pitchFamily="18" charset="0"/>
              </a:rPr>
              <a:t>OBIECTIVE</a:t>
            </a:r>
            <a:endParaRPr lang="ro-RO" sz="2500" b="1" smtClean="0">
              <a:solidFill>
                <a:srgbClr val="FF0000"/>
              </a:solidFill>
              <a:latin typeface="Baskerville Old Face" pitchFamily="18" charset="0"/>
            </a:endParaRPr>
          </a:p>
        </p:txBody>
      </p:sp>
      <p:sp>
        <p:nvSpPr>
          <p:cNvPr id="16387" name="Rectangle 3"/>
          <p:cNvSpPr>
            <a:spLocks noGrp="1" noChangeArrowheads="1"/>
          </p:cNvSpPr>
          <p:nvPr>
            <p:ph idx="1"/>
          </p:nvPr>
        </p:nvSpPr>
        <p:spPr/>
        <p:txBody>
          <a:bodyPr>
            <a:normAutofit lnSpcReduction="10000"/>
          </a:bodyPr>
          <a:lstStyle/>
          <a:p>
            <a:pPr>
              <a:buNone/>
            </a:pPr>
            <a:r>
              <a:rPr lang="ro-RO" dirty="0" smtClean="0"/>
              <a:t>Elevii vor fi capabili să:</a:t>
            </a:r>
          </a:p>
          <a:p>
            <a:pPr lvl="0"/>
            <a:r>
              <a:rPr lang="ro-RO" dirty="0" smtClean="0"/>
              <a:t>definească noţiunile statistice</a:t>
            </a:r>
          </a:p>
          <a:p>
            <a:pPr lvl="0"/>
            <a:r>
              <a:rPr lang="ro-RO" dirty="0" smtClean="0"/>
              <a:t>să interpreteze datele din diferite reprezentări de serii statistice </a:t>
            </a:r>
          </a:p>
          <a:p>
            <a:pPr lvl="0"/>
            <a:r>
              <a:rPr lang="ro-RO" dirty="0" smtClean="0"/>
              <a:t>să clasifice datele</a:t>
            </a:r>
          </a:p>
          <a:p>
            <a:pPr lvl="0"/>
            <a:r>
              <a:rPr lang="ro-RO" dirty="0" smtClean="0"/>
              <a:t>să compare seriile statistice pe baza diferitelor caracteristici ale lor</a:t>
            </a:r>
          </a:p>
          <a:p>
            <a:pPr lvl="0"/>
            <a:r>
              <a:rPr lang="ro-RO" dirty="0" smtClean="0"/>
              <a:t>să conceapă şi să proiecteze un studiu statistic</a:t>
            </a:r>
          </a:p>
          <a:p>
            <a:r>
              <a:rPr lang="ro-RO" dirty="0" smtClean="0"/>
              <a:t>să emită ipoteze şi să le argumenteze, pe baza studiilor statistice realizate</a:t>
            </a:r>
            <a:endParaRPr lang="en-US"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noFill/>
        </p:spPr>
        <p:txBody>
          <a:bodyPr/>
          <a:lstStyle/>
          <a:p>
            <a:r>
              <a:rPr lang="en-US" sz="2500" b="1" dirty="0" smtClean="0">
                <a:solidFill>
                  <a:srgbClr val="FF0000"/>
                </a:solidFill>
                <a:latin typeface="Baskerville Old Face" pitchFamily="18" charset="0"/>
              </a:rPr>
              <a:t>ACTIVIT</a:t>
            </a:r>
            <a:r>
              <a:rPr lang="ro-RO" sz="2500" b="1" dirty="0" smtClean="0">
                <a:solidFill>
                  <a:srgbClr val="FF0000"/>
                </a:solidFill>
                <a:latin typeface="Baskerville Old Face" pitchFamily="18" charset="0"/>
              </a:rPr>
              <a:t>ĂŢ</a:t>
            </a:r>
            <a:r>
              <a:rPr lang="en-US" sz="2500" b="1" dirty="0" smtClean="0">
                <a:solidFill>
                  <a:srgbClr val="FF0000"/>
                </a:solidFill>
                <a:latin typeface="Baskerville Old Face" pitchFamily="18" charset="0"/>
              </a:rPr>
              <a:t>I</a:t>
            </a:r>
            <a:endParaRPr lang="ro-RO" sz="2500" b="1" dirty="0" smtClean="0">
              <a:solidFill>
                <a:srgbClr val="FF0000"/>
              </a:solidFill>
              <a:latin typeface="Baskerville Old Face" pitchFamily="18" charset="0"/>
            </a:endParaRPr>
          </a:p>
        </p:txBody>
      </p:sp>
      <p:sp>
        <p:nvSpPr>
          <p:cNvPr id="17411" name="Rectangle 3"/>
          <p:cNvSpPr>
            <a:spLocks noGrp="1" noChangeArrowheads="1"/>
          </p:cNvSpPr>
          <p:nvPr>
            <p:ph idx="1"/>
          </p:nvPr>
        </p:nvSpPr>
        <p:spPr>
          <a:xfrm>
            <a:off x="395536" y="1988840"/>
            <a:ext cx="8496300" cy="5229225"/>
          </a:xfrm>
        </p:spPr>
        <p:txBody>
          <a:bodyPr/>
          <a:lstStyle/>
          <a:p>
            <a:pPr>
              <a:buFont typeface="Wingdings" pitchFamily="2" charset="2"/>
              <a:buNone/>
            </a:pPr>
            <a:r>
              <a:rPr lang="fr-FR" sz="2400" b="1" dirty="0" err="1" smtClean="0"/>
              <a:t>Înainte</a:t>
            </a:r>
            <a:r>
              <a:rPr lang="fr-FR" sz="2400" b="1" dirty="0" smtClean="0"/>
              <a:t> de </a:t>
            </a:r>
            <a:r>
              <a:rPr lang="fr-FR" sz="2400" b="1" dirty="0" err="1" smtClean="0"/>
              <a:t>începerea</a:t>
            </a:r>
            <a:r>
              <a:rPr lang="fr-FR" sz="2400" b="1" dirty="0" smtClean="0"/>
              <a:t> </a:t>
            </a:r>
            <a:r>
              <a:rPr lang="fr-FR" sz="2400" b="1" dirty="0" err="1" smtClean="0"/>
              <a:t>activităţii</a:t>
            </a:r>
            <a:r>
              <a:rPr lang="fr-FR" sz="2400" b="1" dirty="0" smtClean="0"/>
              <a:t> </a:t>
            </a:r>
            <a:r>
              <a:rPr lang="fr-FR" sz="2400" b="1" dirty="0" err="1" smtClean="0"/>
              <a:t>pentru</a:t>
            </a:r>
            <a:r>
              <a:rPr lang="fr-FR" sz="2400" b="1" dirty="0" smtClean="0"/>
              <a:t> </a:t>
            </a:r>
            <a:r>
              <a:rPr lang="fr-FR" sz="2400" b="1" dirty="0" err="1" smtClean="0"/>
              <a:t>proiect</a:t>
            </a:r>
            <a:r>
              <a:rPr lang="fr-FR" sz="2400" b="1" dirty="0" smtClean="0"/>
              <a:t> </a:t>
            </a:r>
            <a:endParaRPr lang="ro-RO" sz="2400" b="1" dirty="0" smtClean="0"/>
          </a:p>
          <a:p>
            <a:pPr>
              <a:buFont typeface="Wingdings" pitchFamily="2" charset="2"/>
              <a:buNone/>
            </a:pPr>
            <a:endParaRPr lang="ro-RO" sz="2000" dirty="0" smtClean="0"/>
          </a:p>
          <a:p>
            <a:pPr lvl="0"/>
            <a:r>
              <a:rPr lang="en-US" sz="2000" i="1" dirty="0" err="1" smtClean="0">
                <a:solidFill>
                  <a:schemeClr val="accent2"/>
                </a:solidFill>
                <a:latin typeface="Times New Roman" pitchFamily="18" charset="0"/>
              </a:rPr>
              <a:t>Dezbatere</a:t>
            </a:r>
            <a:r>
              <a:rPr lang="en-US" sz="2000" i="1" dirty="0" smtClean="0">
                <a:solidFill>
                  <a:schemeClr val="accent2"/>
                </a:solidFill>
                <a:latin typeface="Times New Roman" pitchFamily="18" charset="0"/>
              </a:rPr>
              <a:t> cu </a:t>
            </a:r>
            <a:r>
              <a:rPr lang="en-US" sz="2000" i="1" dirty="0" err="1" smtClean="0">
                <a:solidFill>
                  <a:schemeClr val="accent2"/>
                </a:solidFill>
                <a:latin typeface="Times New Roman" pitchFamily="18" charset="0"/>
              </a:rPr>
              <a:t>tema</a:t>
            </a:r>
            <a:r>
              <a:rPr lang="en-US" sz="2000" i="1" dirty="0" smtClean="0">
                <a:solidFill>
                  <a:schemeClr val="accent2"/>
                </a:solidFill>
                <a:latin typeface="Times New Roman" pitchFamily="18" charset="0"/>
              </a:rPr>
              <a:t> “</a:t>
            </a:r>
            <a:r>
              <a:rPr lang="en-US" sz="2000" i="1" dirty="0" err="1" smtClean="0">
                <a:solidFill>
                  <a:schemeClr val="accent2"/>
                </a:solidFill>
                <a:latin typeface="Times New Roman" pitchFamily="18" charset="0"/>
              </a:rPr>
              <a:t>este</a:t>
            </a:r>
            <a:r>
              <a:rPr lang="en-US" sz="2000" i="1" dirty="0" smtClean="0">
                <a:solidFill>
                  <a:schemeClr val="accent2"/>
                </a:solidFill>
                <a:latin typeface="Times New Roman" pitchFamily="18" charset="0"/>
              </a:rPr>
              <a:t> </a:t>
            </a:r>
            <a:r>
              <a:rPr lang="en-US" sz="2000" i="1" dirty="0" err="1" smtClean="0">
                <a:solidFill>
                  <a:schemeClr val="accent2"/>
                </a:solidFill>
                <a:latin typeface="Times New Roman" pitchFamily="18" charset="0"/>
              </a:rPr>
              <a:t>folositor</a:t>
            </a:r>
            <a:r>
              <a:rPr lang="en-US" sz="2000" i="1" dirty="0" smtClean="0">
                <a:solidFill>
                  <a:schemeClr val="accent2"/>
                </a:solidFill>
                <a:latin typeface="Times New Roman" pitchFamily="18" charset="0"/>
              </a:rPr>
              <a:t> </a:t>
            </a:r>
            <a:r>
              <a:rPr lang="en-US" sz="2000" i="1" dirty="0" err="1" smtClean="0">
                <a:solidFill>
                  <a:schemeClr val="accent2"/>
                </a:solidFill>
                <a:latin typeface="Times New Roman" pitchFamily="18" charset="0"/>
              </a:rPr>
              <a:t>în</a:t>
            </a:r>
            <a:r>
              <a:rPr lang="en-US" sz="2000" i="1" dirty="0" smtClean="0">
                <a:solidFill>
                  <a:schemeClr val="accent2"/>
                </a:solidFill>
                <a:latin typeface="Times New Roman" pitchFamily="18" charset="0"/>
              </a:rPr>
              <a:t> </a:t>
            </a:r>
            <a:r>
              <a:rPr lang="en-US" sz="2000" i="1" dirty="0" err="1" smtClean="0">
                <a:solidFill>
                  <a:schemeClr val="accent2"/>
                </a:solidFill>
                <a:latin typeface="Times New Roman" pitchFamily="18" charset="0"/>
              </a:rPr>
              <a:t>viaţa reală să ştim să interpretăm datele</a:t>
            </a:r>
            <a:r>
              <a:rPr lang="en-US" sz="2000" i="1" dirty="0" smtClean="0">
                <a:solidFill>
                  <a:schemeClr val="accent2"/>
                </a:solidFill>
                <a:latin typeface="Times New Roman" pitchFamily="18" charset="0"/>
              </a:rPr>
              <a:t>?”</a:t>
            </a:r>
            <a:endParaRPr lang="ro-RO" sz="2000" i="1" dirty="0" smtClean="0">
              <a:solidFill>
                <a:schemeClr val="accent2"/>
              </a:solidFill>
              <a:latin typeface="Times New Roman" pitchFamily="18" charset="0"/>
            </a:endParaRPr>
          </a:p>
          <a:p>
            <a:pPr lvl="0"/>
            <a:r>
              <a:rPr lang="ro-RO" sz="2000" i="1" dirty="0" smtClean="0">
                <a:solidFill>
                  <a:schemeClr val="accent2"/>
                </a:solidFill>
                <a:latin typeface="Times New Roman" pitchFamily="18" charset="0"/>
                <a:hlinkClick r:id="rId2" action="ppaction://hlinkfile"/>
              </a:rPr>
              <a:t>Diagrama KWL </a:t>
            </a:r>
            <a:r>
              <a:rPr lang="ro-RO" sz="2000" i="1" dirty="0" smtClean="0">
                <a:solidFill>
                  <a:schemeClr val="accent2"/>
                </a:solidFill>
                <a:latin typeface="Times New Roman" pitchFamily="18" charset="0"/>
              </a:rPr>
              <a:t>pentru a putea compare nivelul de cunoștințe inițial cu cel final</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r>
              <a:rPr lang="en-US" sz="2900" b="1" smtClean="0">
                <a:solidFill>
                  <a:srgbClr val="FF0000"/>
                </a:solidFill>
                <a:latin typeface="Baskerville Old Face" pitchFamily="18" charset="0"/>
              </a:rPr>
              <a:t>ACTIVIT</a:t>
            </a:r>
            <a:r>
              <a:rPr lang="ro-RO" sz="2900" b="1" smtClean="0">
                <a:solidFill>
                  <a:srgbClr val="FF0000"/>
                </a:solidFill>
                <a:latin typeface="Baskerville Old Face" pitchFamily="18" charset="0"/>
              </a:rPr>
              <a:t>ĂŢ</a:t>
            </a:r>
            <a:r>
              <a:rPr lang="en-US" sz="2900" b="1" smtClean="0">
                <a:solidFill>
                  <a:srgbClr val="FF0000"/>
                </a:solidFill>
                <a:latin typeface="Baskerville Old Face" pitchFamily="18" charset="0"/>
              </a:rPr>
              <a:t>I</a:t>
            </a:r>
          </a:p>
        </p:txBody>
      </p:sp>
      <p:sp>
        <p:nvSpPr>
          <p:cNvPr id="18435" name="Rectangle 3"/>
          <p:cNvSpPr>
            <a:spLocks noGrp="1" noChangeArrowheads="1"/>
          </p:cNvSpPr>
          <p:nvPr>
            <p:ph idx="1"/>
          </p:nvPr>
        </p:nvSpPr>
        <p:spPr>
          <a:xfrm>
            <a:off x="323528" y="2078038"/>
            <a:ext cx="8496300" cy="4779962"/>
          </a:xfrm>
        </p:spPr>
        <p:txBody>
          <a:bodyPr>
            <a:normAutofit/>
          </a:bodyPr>
          <a:lstStyle/>
          <a:p>
            <a:pPr marL="0" indent="0">
              <a:lnSpc>
                <a:spcPct val="90000"/>
              </a:lnSpc>
              <a:buFont typeface="Wingdings" pitchFamily="2" charset="2"/>
              <a:buNone/>
            </a:pPr>
            <a:r>
              <a:rPr lang="ro-RO" b="1" dirty="0" smtClean="0"/>
              <a:t>În timpul derulării proiectului</a:t>
            </a:r>
          </a:p>
          <a:p>
            <a:pPr marL="466725" lvl="1">
              <a:lnSpc>
                <a:spcPct val="90000"/>
              </a:lnSpc>
            </a:pPr>
            <a:r>
              <a:rPr lang="ro-RO" sz="2000" i="1" dirty="0" smtClean="0">
                <a:latin typeface="Times New Roman" pitchFamily="18" charset="0"/>
              </a:rPr>
              <a:t>Prezentarea planului proiectului, împărţirea pe grupe, explicarea modului de lucru, precizarea modalităţilor de evaluare a proiectului;</a:t>
            </a:r>
          </a:p>
          <a:p>
            <a:pPr marL="466725" lvl="1">
              <a:lnSpc>
                <a:spcPct val="90000"/>
              </a:lnSpc>
            </a:pPr>
            <a:r>
              <a:rPr lang="ro-RO" sz="2000" i="1" dirty="0" smtClean="0">
                <a:latin typeface="Times New Roman" pitchFamily="18" charset="0"/>
              </a:rPr>
              <a:t>Pe parcursul derulării proiectului se va monitoriza progresul făcut de elevi cu ajutorul </a:t>
            </a:r>
            <a:r>
              <a:rPr lang="ro-RO" sz="2100" i="1" dirty="0" smtClean="0">
                <a:latin typeface="Times New Roman" pitchFamily="18" charset="0"/>
              </a:rPr>
              <a:t>unor </a:t>
            </a:r>
            <a:r>
              <a:rPr lang="ro-RO" sz="2100" i="1" dirty="0" smtClean="0">
                <a:latin typeface="Times New Roman" pitchFamily="18" charset="0"/>
                <a:hlinkClick r:id="rId2" action="ppaction://hlinkfile"/>
              </a:rPr>
              <a:t>fișe de observație</a:t>
            </a:r>
            <a:r>
              <a:rPr lang="ro-RO" sz="2100" i="1" dirty="0" smtClean="0">
                <a:latin typeface="Times New Roman" pitchFamily="18" charset="0"/>
              </a:rPr>
              <a:t> </a:t>
            </a:r>
            <a:r>
              <a:rPr lang="ro-RO" sz="2100" i="1" dirty="0" smtClean="0">
                <a:latin typeface="Times New Roman" pitchFamily="18" charset="0"/>
              </a:rPr>
              <a:t>şi prin discuţii pentru a vedea ce elevi au nevoie de îndrumări suplimentare;</a:t>
            </a:r>
          </a:p>
          <a:p>
            <a:r>
              <a:rPr lang="en-US" sz="2100" i="1" dirty="0" smtClean="0">
                <a:solidFill>
                  <a:schemeClr val="accent2"/>
                </a:solidFill>
                <a:latin typeface="Times New Roman" pitchFamily="18" charset="0"/>
              </a:rPr>
              <a:t>Se </a:t>
            </a:r>
            <a:r>
              <a:rPr lang="en-US" sz="2100" i="1" dirty="0" err="1" smtClean="0">
                <a:solidFill>
                  <a:schemeClr val="accent2"/>
                </a:solidFill>
                <a:latin typeface="Times New Roman" pitchFamily="18" charset="0"/>
              </a:rPr>
              <a:t>va</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da</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elevilor</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hlinkClick r:id="rId3" action="ppaction://hlinkfile"/>
              </a:rPr>
              <a:t>chestionarul</a:t>
            </a:r>
            <a:r>
              <a:rPr lang="en-US" sz="2100" i="1" dirty="0" smtClean="0">
                <a:solidFill>
                  <a:schemeClr val="accent2"/>
                </a:solidFill>
                <a:latin typeface="Times New Roman" pitchFamily="18" charset="0"/>
                <a:hlinkClick r:id="rId3" action="ppaction://hlinkfile"/>
              </a:rPr>
              <a:t> </a:t>
            </a:r>
            <a:r>
              <a:rPr lang="en-US" sz="2100" i="1" dirty="0" smtClean="0">
                <a:solidFill>
                  <a:schemeClr val="accent2"/>
                </a:solidFill>
                <a:latin typeface="Times New Roman" pitchFamily="18" charset="0"/>
              </a:rPr>
              <a:t>la care </a:t>
            </a:r>
            <a:r>
              <a:rPr lang="en-US" sz="2100" i="1" dirty="0" err="1" smtClean="0">
                <a:solidFill>
                  <a:schemeClr val="accent2"/>
                </a:solidFill>
                <a:latin typeface="Times New Roman" pitchFamily="18" charset="0"/>
              </a:rPr>
              <a:t>trebuie</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să</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răspundă</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până</a:t>
            </a:r>
            <a:r>
              <a:rPr lang="en-US" sz="2100" i="1" dirty="0" smtClean="0">
                <a:solidFill>
                  <a:schemeClr val="accent2"/>
                </a:solidFill>
                <a:latin typeface="Times New Roman" pitchFamily="18" charset="0"/>
              </a:rPr>
              <a:t> la </a:t>
            </a:r>
            <a:r>
              <a:rPr lang="en-US" sz="2100" i="1" dirty="0" err="1" smtClean="0">
                <a:solidFill>
                  <a:schemeClr val="accent2"/>
                </a:solidFill>
                <a:latin typeface="Times New Roman" pitchFamily="18" charset="0"/>
              </a:rPr>
              <a:t>sfârşitul</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unităţii</a:t>
            </a:r>
            <a:r>
              <a:rPr lang="en-US" sz="2100" i="1" dirty="0" smtClean="0">
                <a:solidFill>
                  <a:schemeClr val="accent2"/>
                </a:solidFill>
                <a:latin typeface="Times New Roman" pitchFamily="18" charset="0"/>
              </a:rPr>
              <a:t>.</a:t>
            </a:r>
            <a:endParaRPr lang="ro-RO" sz="2100" i="1" dirty="0" smtClean="0">
              <a:solidFill>
                <a:schemeClr val="accent2"/>
              </a:solidFill>
              <a:latin typeface="Times New Roman" pitchFamily="18" charset="0"/>
            </a:endParaRPr>
          </a:p>
          <a:p>
            <a:r>
              <a:rPr lang="en-US" sz="2100" i="1" dirty="0" err="1" smtClean="0">
                <a:solidFill>
                  <a:schemeClr val="accent2"/>
                </a:solidFill>
                <a:latin typeface="Times New Roman" pitchFamily="18" charset="0"/>
              </a:rPr>
              <a:t>Completarea</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unui</a:t>
            </a:r>
            <a:r>
              <a:rPr lang="en-US" sz="2100" i="1" dirty="0" smtClean="0">
                <a:solidFill>
                  <a:schemeClr val="accent2"/>
                </a:solidFill>
                <a:latin typeface="Times New Roman" pitchFamily="18" charset="0"/>
              </a:rPr>
              <a:t> slide PowerPoint cu </a:t>
            </a:r>
            <a:r>
              <a:rPr lang="en-US" sz="2100" i="1" dirty="0" err="1" smtClean="0">
                <a:solidFill>
                  <a:schemeClr val="accent2"/>
                </a:solidFill>
                <a:latin typeface="Times New Roman" pitchFamily="18" charset="0"/>
              </a:rPr>
              <a:t>animaţie</a:t>
            </a:r>
            <a:r>
              <a:rPr lang="en-US" sz="2100" i="1" dirty="0" smtClean="0">
                <a:solidFill>
                  <a:schemeClr val="accent2"/>
                </a:solidFill>
                <a:latin typeface="Times New Roman" pitchFamily="18" charset="0"/>
              </a:rPr>
              <a:t> care </a:t>
            </a:r>
            <a:r>
              <a:rPr lang="en-US" sz="2100" i="1" dirty="0" err="1" smtClean="0">
                <a:solidFill>
                  <a:schemeClr val="accent2"/>
                </a:solidFill>
                <a:latin typeface="Times New Roman" pitchFamily="18" charset="0"/>
              </a:rPr>
              <a:t>să</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conţină</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rezultatele</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studiilor</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statistice</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efectuate</a:t>
            </a:r>
            <a:r>
              <a:rPr lang="en-US" sz="2100" i="1" dirty="0" smtClean="0">
                <a:solidFill>
                  <a:schemeClr val="accent2"/>
                </a:solidFill>
                <a:latin typeface="Times New Roman" pitchFamily="18" charset="0"/>
              </a:rPr>
              <a:t> de </a:t>
            </a:r>
            <a:r>
              <a:rPr lang="en-US" sz="2100" i="1" dirty="0" err="1" smtClean="0">
                <a:solidFill>
                  <a:schemeClr val="accent2"/>
                </a:solidFill>
                <a:latin typeface="Times New Roman" pitchFamily="18" charset="0"/>
              </a:rPr>
              <a:t>ei</a:t>
            </a:r>
            <a:r>
              <a:rPr lang="en-US" sz="2100" i="1" dirty="0" smtClean="0">
                <a:solidFill>
                  <a:schemeClr val="accent2"/>
                </a:solidFill>
                <a:latin typeface="Times New Roman" pitchFamily="18" charset="0"/>
              </a:rPr>
              <a:t>- are </a:t>
            </a:r>
            <a:r>
              <a:rPr lang="en-US" sz="2100" i="1" dirty="0" err="1" smtClean="0">
                <a:solidFill>
                  <a:schemeClr val="accent2"/>
                </a:solidFill>
                <a:latin typeface="Times New Roman" pitchFamily="18" charset="0"/>
              </a:rPr>
              <a:t>rolul</a:t>
            </a:r>
            <a:r>
              <a:rPr lang="en-US" sz="2100" i="1" dirty="0" smtClean="0">
                <a:solidFill>
                  <a:schemeClr val="accent2"/>
                </a:solidFill>
                <a:latin typeface="Times New Roman" pitchFamily="18" charset="0"/>
              </a:rPr>
              <a:t> de a </a:t>
            </a:r>
            <a:r>
              <a:rPr lang="en-US" sz="2100" i="1" dirty="0" err="1" smtClean="0">
                <a:solidFill>
                  <a:schemeClr val="accent2"/>
                </a:solidFill>
                <a:latin typeface="Times New Roman" pitchFamily="18" charset="0"/>
              </a:rPr>
              <a:t>testa</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abilităţi</a:t>
            </a:r>
            <a:r>
              <a:rPr lang="en-US" sz="2100" i="1" dirty="0" smtClean="0">
                <a:solidFill>
                  <a:schemeClr val="accent2"/>
                </a:solidFill>
                <a:latin typeface="Times New Roman" pitchFamily="18" charset="0"/>
              </a:rPr>
              <a:t> cum </a:t>
            </a:r>
            <a:r>
              <a:rPr lang="en-US" sz="2100" i="1" dirty="0" err="1" smtClean="0">
                <a:solidFill>
                  <a:schemeClr val="accent2"/>
                </a:solidFill>
                <a:latin typeface="Times New Roman" pitchFamily="18" charset="0"/>
              </a:rPr>
              <a:t>sunt</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gândirea</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critică</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gândirea</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sistemică</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abilităţile</a:t>
            </a:r>
            <a:r>
              <a:rPr lang="en-US" sz="2100" i="1" dirty="0" smtClean="0">
                <a:solidFill>
                  <a:schemeClr val="accent2"/>
                </a:solidFill>
                <a:latin typeface="Times New Roman" pitchFamily="18" charset="0"/>
              </a:rPr>
              <a:t> media(</a:t>
            </a:r>
            <a:r>
              <a:rPr lang="en-US" sz="2100" i="1" dirty="0" err="1" smtClean="0">
                <a:solidFill>
                  <a:schemeClr val="accent2"/>
                </a:solidFill>
                <a:latin typeface="Times New Roman" pitchFamily="18" charset="0"/>
              </a:rPr>
              <a:t>acesta</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va</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fi</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ataşat</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pe</a:t>
            </a:r>
            <a:r>
              <a:rPr lang="en-US" sz="2100" i="1" dirty="0" smtClean="0">
                <a:solidFill>
                  <a:schemeClr val="accent2"/>
                </a:solidFill>
                <a:latin typeface="Times New Roman" pitchFamily="18" charset="0"/>
              </a:rPr>
              <a:t> wiki </a:t>
            </a:r>
            <a:r>
              <a:rPr lang="en-US" sz="2100" i="1" dirty="0" err="1" smtClean="0">
                <a:solidFill>
                  <a:schemeClr val="accent2"/>
                </a:solidFill>
                <a:latin typeface="Times New Roman" pitchFamily="18" charset="0"/>
              </a:rPr>
              <a:t>şi</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prezentat</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întregii</a:t>
            </a:r>
            <a:r>
              <a:rPr lang="en-US" sz="2100" i="1" dirty="0" smtClean="0">
                <a:solidFill>
                  <a:schemeClr val="accent2"/>
                </a:solidFill>
                <a:latin typeface="Times New Roman" pitchFamily="18" charset="0"/>
              </a:rPr>
              <a:t> </a:t>
            </a:r>
            <a:r>
              <a:rPr lang="en-US" sz="2100" i="1" dirty="0" err="1" smtClean="0">
                <a:solidFill>
                  <a:schemeClr val="accent2"/>
                </a:solidFill>
                <a:latin typeface="Times New Roman" pitchFamily="18" charset="0"/>
              </a:rPr>
              <a:t>clase</a:t>
            </a:r>
            <a:r>
              <a:rPr lang="en-US" sz="2100" i="1" dirty="0" smtClean="0">
                <a:solidFill>
                  <a:schemeClr val="accent2"/>
                </a:solidFill>
                <a:latin typeface="Times New Roman" pitchFamily="18" charset="0"/>
              </a:rPr>
              <a:t>).</a:t>
            </a:r>
            <a:endParaRPr lang="ro-RO" sz="2100" i="1" dirty="0" smtClean="0">
              <a:solidFill>
                <a:schemeClr val="accent2"/>
              </a:solidFill>
              <a:latin typeface="Times New Roman" pitchFamily="18" charset="0"/>
            </a:endParaRPr>
          </a:p>
          <a:p>
            <a:r>
              <a:rPr lang="ro-RO" sz="2100" i="1" dirty="0" smtClean="0">
                <a:solidFill>
                  <a:schemeClr val="accent2"/>
                </a:solidFill>
                <a:latin typeface="Times New Roman" pitchFamily="18" charset="0"/>
              </a:rPr>
              <a:t>Vor purta discuții pe </a:t>
            </a:r>
            <a:r>
              <a:rPr lang="ro-RO" sz="2100" i="1" dirty="0" err="1" smtClean="0">
                <a:solidFill>
                  <a:schemeClr val="accent2"/>
                </a:solidFill>
                <a:latin typeface="Times New Roman" pitchFamily="18" charset="0"/>
                <a:hlinkClick r:id="rId4" action="ppaction://hlinkfile"/>
              </a:rPr>
              <a:t>wiki</a:t>
            </a:r>
            <a:endParaRPr lang="ro-RO" sz="2100" i="1" dirty="0" smtClean="0">
              <a:solidFill>
                <a:schemeClr val="accent2"/>
              </a:solidFill>
              <a:latin typeface="Times New Roman"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2800" b="1" smtClean="0">
                <a:solidFill>
                  <a:srgbClr val="FF0000"/>
                </a:solidFill>
                <a:latin typeface="Baskerville Old Face" pitchFamily="18" charset="0"/>
              </a:rPr>
              <a:t>ACTIVIT</a:t>
            </a:r>
            <a:r>
              <a:rPr lang="ro-RO" sz="2800" b="1" smtClean="0">
                <a:solidFill>
                  <a:srgbClr val="FF0000"/>
                </a:solidFill>
                <a:latin typeface="Baskerville Old Face" pitchFamily="18" charset="0"/>
              </a:rPr>
              <a:t>ĂŢ</a:t>
            </a:r>
            <a:r>
              <a:rPr lang="en-US" sz="2800" b="1" smtClean="0">
                <a:solidFill>
                  <a:srgbClr val="FF0000"/>
                </a:solidFill>
                <a:latin typeface="Baskerville Old Face" pitchFamily="18" charset="0"/>
              </a:rPr>
              <a:t>I</a:t>
            </a:r>
            <a:endParaRPr lang="ro-RO" sz="2800" b="1" smtClean="0">
              <a:solidFill>
                <a:srgbClr val="FF0000"/>
              </a:solidFill>
              <a:latin typeface="Baskerville Old Face" pitchFamily="18" charset="0"/>
            </a:endParaRPr>
          </a:p>
        </p:txBody>
      </p:sp>
      <p:sp>
        <p:nvSpPr>
          <p:cNvPr id="19459" name="Rectangle 3"/>
          <p:cNvSpPr>
            <a:spLocks noGrp="1" noChangeArrowheads="1"/>
          </p:cNvSpPr>
          <p:nvPr>
            <p:ph idx="1"/>
          </p:nvPr>
        </p:nvSpPr>
        <p:spPr>
          <a:xfrm>
            <a:off x="323528" y="2078038"/>
            <a:ext cx="8496300" cy="4779962"/>
          </a:xfrm>
        </p:spPr>
        <p:txBody>
          <a:bodyPr/>
          <a:lstStyle/>
          <a:p>
            <a:pPr>
              <a:buFont typeface="Wingdings" pitchFamily="2" charset="2"/>
              <a:buNone/>
            </a:pPr>
            <a:r>
              <a:rPr lang="it-IT" sz="2400" b="1" dirty="0" smtClean="0"/>
              <a:t>Ulterior finalizării activităţii pentru proiect</a:t>
            </a:r>
            <a:endParaRPr lang="ro-RO" sz="2400" b="1" dirty="0" smtClean="0"/>
          </a:p>
          <a:p>
            <a:pPr>
              <a:buFont typeface="Wingdings" pitchFamily="2" charset="2"/>
              <a:buNone/>
            </a:pPr>
            <a:endParaRPr lang="ro-RO" sz="2000" dirty="0" smtClean="0"/>
          </a:p>
          <a:p>
            <a:pPr lvl="1">
              <a:spcBef>
                <a:spcPct val="50000"/>
              </a:spcBef>
            </a:pPr>
            <a:r>
              <a:rPr lang="ro-RO" sz="2000" i="1" dirty="0" smtClean="0">
                <a:latin typeface="Times New Roman" pitchFamily="18" charset="0"/>
              </a:rPr>
              <a:t>La terminarea proiectului elevii vor arăta colegilor publicaţiile şi chestionarele realizate, vor posta părerile lor pe </a:t>
            </a:r>
            <a:r>
              <a:rPr lang="ro-RO" sz="2000" i="1" dirty="0" err="1" smtClean="0">
                <a:latin typeface="Times New Roman" pitchFamily="18" charset="0"/>
                <a:hlinkClick r:id="rId2"/>
              </a:rPr>
              <a:t>wiki</a:t>
            </a:r>
            <a:r>
              <a:rPr lang="ro-RO" sz="2000" i="1" dirty="0" smtClean="0">
                <a:latin typeface="Times New Roman" pitchFamily="18" charset="0"/>
                <a:hlinkClick r:id="rId2"/>
              </a:rPr>
              <a:t> </a:t>
            </a:r>
            <a:r>
              <a:rPr lang="ro-RO" sz="2000" i="1" dirty="0" smtClean="0">
                <a:latin typeface="Times New Roman" pitchFamily="18" charset="0"/>
              </a:rPr>
              <a:t>(feedback), vor discuta despre eventualele lipsuri şi modalităţi de îmbunătăţire a proiectelor; </a:t>
            </a:r>
          </a:p>
          <a:p>
            <a:pPr lvl="1">
              <a:spcBef>
                <a:spcPct val="50000"/>
              </a:spcBef>
            </a:pPr>
            <a:r>
              <a:rPr lang="ro-RO" sz="2000" i="1" dirty="0" smtClean="0">
                <a:latin typeface="Times New Roman" pitchFamily="18" charset="0"/>
              </a:rPr>
              <a:t>Profesorul va evalua prezentările elevilor</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85750" y="500063"/>
            <a:ext cx="8534400" cy="758825"/>
          </a:xfrm>
        </p:spPr>
        <p:txBody>
          <a:bodyPr>
            <a:normAutofit fontScale="90000"/>
          </a:bodyPr>
          <a:lstStyle/>
          <a:p>
            <a:pPr fontAlgn="auto">
              <a:spcAft>
                <a:spcPts val="0"/>
              </a:spcAft>
              <a:defRPr/>
            </a:pPr>
            <a:r>
              <a:rPr lang="ro-RO" b="1" dirty="0" smtClean="0">
                <a:solidFill>
                  <a:srgbClr val="FF0000"/>
                </a:solidFill>
              </a:rPr>
              <a:t>DETALII  ALE UNITĂŢII DE ÎNVĂŢARE</a:t>
            </a:r>
            <a:r>
              <a:rPr lang="ro-RO" dirty="0" smtClean="0"/>
              <a:t/>
            </a:r>
            <a:br>
              <a:rPr lang="ro-RO" dirty="0" smtClean="0"/>
            </a:br>
            <a:endParaRPr lang="ro-RO" b="1" dirty="0" smtClean="0">
              <a:solidFill>
                <a:srgbClr val="FF0000"/>
              </a:solidFill>
            </a:endParaRPr>
          </a:p>
        </p:txBody>
      </p:sp>
      <p:sp>
        <p:nvSpPr>
          <p:cNvPr id="20483" name="Rectangle 3"/>
          <p:cNvSpPr>
            <a:spLocks noGrp="1" noChangeArrowheads="1"/>
          </p:cNvSpPr>
          <p:nvPr>
            <p:ph idx="1"/>
          </p:nvPr>
        </p:nvSpPr>
        <p:spPr/>
        <p:txBody>
          <a:bodyPr/>
          <a:lstStyle/>
          <a:p>
            <a:pPr>
              <a:buFont typeface="Wingdings" pitchFamily="2" charset="2"/>
              <a:buNone/>
            </a:pPr>
            <a:r>
              <a:rPr lang="ro-RO" b="1" dirty="0" smtClean="0"/>
              <a:t>Pregătirea pentru unitatea de învăţare </a:t>
            </a:r>
            <a:r>
              <a:rPr lang="ro-RO" b="1" dirty="0" smtClean="0"/>
              <a:t>–1 oră</a:t>
            </a:r>
            <a:endParaRPr lang="ro-RO" b="1" dirty="0" smtClean="0"/>
          </a:p>
          <a:p>
            <a:pPr>
              <a:buFont typeface="Wingdings" pitchFamily="2" charset="2"/>
              <a:buNone/>
            </a:pPr>
            <a:endParaRPr lang="en-US" sz="2000" b="1" dirty="0" smtClean="0"/>
          </a:p>
          <a:p>
            <a:pPr lvl="1"/>
            <a:r>
              <a:rPr lang="ro-RO" sz="2000" i="1" dirty="0" smtClean="0">
                <a:latin typeface="Times New Roman" pitchFamily="18" charset="0"/>
              </a:rPr>
              <a:t>Se prezintă elevilor </a:t>
            </a:r>
            <a:r>
              <a:rPr lang="ro-RO" sz="2000" i="1" dirty="0" smtClean="0">
                <a:latin typeface="Times New Roman" pitchFamily="18" charset="0"/>
              </a:rPr>
              <a:t>rezumatul capitolului ce urmează și finalitatea acestuia, precum și proiectul pe care urmează să-l realizeze, invitând un elev din anii anteriori să prezinte proiectul pe care l-a realizat cu un an înainte.</a:t>
            </a:r>
            <a:endParaRPr lang="ro-RO" sz="2000" i="1" dirty="0" smtClean="0">
              <a:latin typeface="Times New Roman" pitchFamily="18"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14313" y="500063"/>
            <a:ext cx="8534400" cy="758825"/>
          </a:xfrm>
        </p:spPr>
        <p:txBody>
          <a:bodyPr>
            <a:normAutofit fontScale="90000"/>
          </a:bodyPr>
          <a:lstStyle/>
          <a:p>
            <a:pPr fontAlgn="auto">
              <a:spcAft>
                <a:spcPts val="0"/>
              </a:spcAft>
              <a:defRPr/>
            </a:pPr>
            <a:r>
              <a:rPr lang="en-US" dirty="0" smtClean="0">
                <a:solidFill>
                  <a:srgbClr val="FF0000"/>
                </a:solidFill>
              </a:rPr>
              <a:t/>
            </a:r>
            <a:br>
              <a:rPr lang="en-US" dirty="0" smtClean="0">
                <a:solidFill>
                  <a:srgbClr val="FF0000"/>
                </a:solidFill>
              </a:rPr>
            </a:br>
            <a:r>
              <a:rPr lang="ro-RO" dirty="0" smtClean="0">
                <a:solidFill>
                  <a:srgbClr val="FF0000"/>
                </a:solidFill>
              </a:rPr>
              <a:t>CO</a:t>
            </a:r>
            <a:r>
              <a:rPr lang="ro-RO" b="1" dirty="0" smtClean="0">
                <a:solidFill>
                  <a:srgbClr val="FF0000"/>
                </a:solidFill>
              </a:rPr>
              <a:t>NŢINUTUL </a:t>
            </a:r>
            <a:r>
              <a:rPr lang="ro-RO" b="1" dirty="0" smtClean="0">
                <a:solidFill>
                  <a:srgbClr val="FF0000"/>
                </a:solidFill>
              </a:rPr>
              <a:t>UNITĂŢII DE ÎNVĂŢARE</a:t>
            </a:r>
            <a:r>
              <a:rPr lang="ro-RO" dirty="0" smtClean="0"/>
              <a:t/>
            </a:r>
            <a:br>
              <a:rPr lang="ro-RO" dirty="0" smtClean="0"/>
            </a:br>
            <a:endParaRPr lang="ro-RO" dirty="0" smtClean="0">
              <a:solidFill>
                <a:srgbClr val="FF0000"/>
              </a:solidFill>
            </a:endParaRPr>
          </a:p>
        </p:txBody>
      </p:sp>
      <p:sp>
        <p:nvSpPr>
          <p:cNvPr id="21506" name="Rectangle 3"/>
          <p:cNvSpPr>
            <a:spLocks noGrp="1" noChangeArrowheads="1"/>
          </p:cNvSpPr>
          <p:nvPr>
            <p:ph idx="1"/>
          </p:nvPr>
        </p:nvSpPr>
        <p:spPr/>
        <p:txBody>
          <a:bodyPr/>
          <a:lstStyle/>
          <a:p>
            <a:pPr>
              <a:lnSpc>
                <a:spcPct val="90000"/>
              </a:lnSpc>
              <a:buFont typeface="Wingdings" pitchFamily="2" charset="2"/>
              <a:buNone/>
            </a:pPr>
            <a:r>
              <a:rPr lang="ro-RO" sz="2800" b="1" dirty="0" smtClean="0"/>
              <a:t>Lecţia 1 – </a:t>
            </a:r>
            <a:r>
              <a:rPr lang="ro-RO" sz="2800" b="1" dirty="0" smtClean="0"/>
              <a:t>Introducere</a:t>
            </a:r>
            <a:endParaRPr lang="ro-RO" sz="2800" b="1" dirty="0" smtClean="0"/>
          </a:p>
          <a:p>
            <a:pPr>
              <a:lnSpc>
                <a:spcPct val="90000"/>
              </a:lnSpc>
              <a:buFont typeface="Wingdings" pitchFamily="2" charset="2"/>
              <a:buNone/>
            </a:pPr>
            <a:r>
              <a:rPr lang="ro-RO" sz="2000" b="1" dirty="0" smtClean="0"/>
              <a:t>Detalii</a:t>
            </a:r>
          </a:p>
          <a:p>
            <a:pPr>
              <a:lnSpc>
                <a:spcPct val="90000"/>
              </a:lnSpc>
              <a:buFont typeface="Wingdings" pitchFamily="2" charset="2"/>
              <a:buNone/>
            </a:pPr>
            <a:endParaRPr lang="ro-RO" sz="2000" b="1" dirty="0" smtClean="0"/>
          </a:p>
          <a:p>
            <a:r>
              <a:rPr lang="ro-RO" sz="2000" dirty="0" smtClean="0"/>
              <a:t>În prima oră li se prezintă elevilor ce este statistica, iar pe </a:t>
            </a:r>
            <a:r>
              <a:rPr lang="ro-RO" sz="2000" dirty="0" err="1" smtClean="0"/>
              <a:t>wiki</a:t>
            </a:r>
            <a:r>
              <a:rPr lang="ro-RO" sz="2000" dirty="0" smtClean="0"/>
              <a:t> apare harta Știu – vreau să știu – am învățat în format PowerPoint. Ea va fi </a:t>
            </a:r>
            <a:r>
              <a:rPr lang="ro-RO" sz="2000" dirty="0" err="1" smtClean="0"/>
              <a:t>downloadată</a:t>
            </a:r>
            <a:r>
              <a:rPr lang="ro-RO" sz="2000" dirty="0" smtClean="0"/>
              <a:t>, completată și trimisă înapoi, fiind o activitate pe grupe.</a:t>
            </a:r>
            <a:endParaRPr lang="ro-RO" sz="2000" dirty="0"/>
          </a:p>
        </p:txBody>
      </p:sp>
      <p:sp>
        <p:nvSpPr>
          <p:cNvPr id="4" name="Rectangle 2"/>
          <p:cNvSpPr txBox="1">
            <a:spLocks noChangeArrowheads="1"/>
          </p:cNvSpPr>
          <p:nvPr/>
        </p:nvSpPr>
        <p:spPr>
          <a:xfrm>
            <a:off x="428625" y="1785938"/>
            <a:ext cx="8534400" cy="758825"/>
          </a:xfrm>
          <a:prstGeom prst="rect">
            <a:avLst/>
          </a:prstGeom>
        </p:spPr>
        <p:txBody>
          <a:bodyPr anchor="b">
            <a:normAutofit fontScale="25000" lnSpcReduction="20000"/>
          </a:bodyPr>
          <a:lstStyle/>
          <a:p>
            <a:pPr algn="ctr" fontAlgn="auto">
              <a:spcAft>
                <a:spcPts val="0"/>
              </a:spcAft>
              <a:defRPr/>
            </a:pPr>
            <a:r>
              <a:rPr lang="en-US" sz="3300" dirty="0">
                <a:solidFill>
                  <a:srgbClr val="FF0000"/>
                </a:solidFill>
                <a:latin typeface="+mj-lt"/>
                <a:ea typeface="+mj-ea"/>
                <a:cs typeface="+mj-cs"/>
              </a:rPr>
              <a:t/>
            </a:r>
            <a:br>
              <a:rPr lang="en-US" sz="3300" dirty="0">
                <a:solidFill>
                  <a:srgbClr val="FF0000"/>
                </a:solidFill>
                <a:latin typeface="+mj-lt"/>
                <a:ea typeface="+mj-ea"/>
                <a:cs typeface="+mj-cs"/>
              </a:rPr>
            </a:br>
            <a:r>
              <a:rPr lang="en-US" sz="3300" dirty="0">
                <a:solidFill>
                  <a:srgbClr val="FF0000"/>
                </a:solidFill>
                <a:latin typeface="+mj-lt"/>
                <a:ea typeface="+mj-ea"/>
                <a:cs typeface="+mj-cs"/>
              </a:rPr>
              <a:t/>
            </a:r>
            <a:br>
              <a:rPr lang="en-US" sz="3300" dirty="0">
                <a:solidFill>
                  <a:srgbClr val="FF0000"/>
                </a:solidFill>
                <a:latin typeface="+mj-lt"/>
                <a:ea typeface="+mj-ea"/>
                <a:cs typeface="+mj-cs"/>
              </a:rPr>
            </a:br>
            <a:r>
              <a:rPr lang="en-US" sz="3300" dirty="0">
                <a:solidFill>
                  <a:srgbClr val="FF0000"/>
                </a:solidFill>
                <a:latin typeface="+mj-lt"/>
                <a:ea typeface="+mj-ea"/>
                <a:cs typeface="+mj-cs"/>
              </a:rPr>
              <a:t/>
            </a:r>
            <a:br>
              <a:rPr lang="en-US" sz="3300" dirty="0">
                <a:solidFill>
                  <a:srgbClr val="FF0000"/>
                </a:solidFill>
                <a:latin typeface="+mj-lt"/>
                <a:ea typeface="+mj-ea"/>
                <a:cs typeface="+mj-cs"/>
              </a:rPr>
            </a:br>
            <a:r>
              <a:rPr lang="en-US" sz="3300" dirty="0">
                <a:solidFill>
                  <a:srgbClr val="FF0000"/>
                </a:solidFill>
                <a:latin typeface="+mj-lt"/>
                <a:ea typeface="+mj-ea"/>
                <a:cs typeface="+mj-cs"/>
              </a:rPr>
              <a:t/>
            </a:r>
            <a:br>
              <a:rPr lang="en-US" sz="3300" dirty="0">
                <a:solidFill>
                  <a:srgbClr val="FF0000"/>
                </a:solidFill>
                <a:latin typeface="+mj-lt"/>
                <a:ea typeface="+mj-ea"/>
                <a:cs typeface="+mj-cs"/>
              </a:rPr>
            </a:br>
            <a:r>
              <a:rPr lang="en-US" sz="3300" dirty="0">
                <a:solidFill>
                  <a:srgbClr val="FF0000"/>
                </a:solidFill>
                <a:latin typeface="+mj-lt"/>
                <a:ea typeface="+mj-ea"/>
                <a:cs typeface="+mj-cs"/>
              </a:rPr>
              <a:t/>
            </a:r>
            <a:br>
              <a:rPr lang="en-US" sz="3300" dirty="0">
                <a:solidFill>
                  <a:srgbClr val="FF0000"/>
                </a:solidFill>
                <a:latin typeface="+mj-lt"/>
                <a:ea typeface="+mj-ea"/>
                <a:cs typeface="+mj-cs"/>
              </a:rPr>
            </a:br>
            <a:r>
              <a:rPr lang="en-US" sz="3300" dirty="0">
                <a:solidFill>
                  <a:srgbClr val="FF0000"/>
                </a:solidFill>
                <a:latin typeface="+mj-lt"/>
                <a:ea typeface="+mj-ea"/>
                <a:cs typeface="+mj-cs"/>
              </a:rPr>
              <a:t/>
            </a:r>
            <a:br>
              <a:rPr lang="en-US" sz="3300" dirty="0">
                <a:solidFill>
                  <a:srgbClr val="FF0000"/>
                </a:solidFill>
                <a:latin typeface="+mj-lt"/>
                <a:ea typeface="+mj-ea"/>
                <a:cs typeface="+mj-cs"/>
              </a:rPr>
            </a:br>
            <a:r>
              <a:rPr lang="en-US" sz="3300" dirty="0">
                <a:solidFill>
                  <a:srgbClr val="FF0000"/>
                </a:solidFill>
                <a:latin typeface="+mj-lt"/>
                <a:ea typeface="+mj-ea"/>
                <a:cs typeface="+mj-cs"/>
              </a:rPr>
              <a:t/>
            </a:r>
            <a:br>
              <a:rPr lang="en-US" sz="3300" dirty="0">
                <a:solidFill>
                  <a:srgbClr val="FF0000"/>
                </a:solidFill>
                <a:latin typeface="+mj-lt"/>
                <a:ea typeface="+mj-ea"/>
                <a:cs typeface="+mj-cs"/>
              </a:rPr>
            </a:br>
            <a:r>
              <a:rPr lang="en-US" sz="3300" dirty="0">
                <a:solidFill>
                  <a:srgbClr val="FF0000"/>
                </a:solidFill>
                <a:latin typeface="+mj-lt"/>
                <a:ea typeface="+mj-ea"/>
                <a:cs typeface="+mj-cs"/>
              </a:rPr>
              <a:t/>
            </a:r>
            <a:br>
              <a:rPr lang="en-US" sz="3300" dirty="0">
                <a:solidFill>
                  <a:srgbClr val="FF0000"/>
                </a:solidFill>
                <a:latin typeface="+mj-lt"/>
                <a:ea typeface="+mj-ea"/>
                <a:cs typeface="+mj-cs"/>
              </a:rPr>
            </a:br>
            <a:r>
              <a:rPr lang="en-US" sz="3300" dirty="0">
                <a:solidFill>
                  <a:srgbClr val="FF0000"/>
                </a:solidFill>
                <a:latin typeface="+mj-lt"/>
                <a:ea typeface="+mj-ea"/>
                <a:cs typeface="+mj-cs"/>
              </a:rPr>
              <a:t/>
            </a:r>
            <a:br>
              <a:rPr lang="en-US" sz="3300" dirty="0">
                <a:solidFill>
                  <a:srgbClr val="FF0000"/>
                </a:solidFill>
                <a:latin typeface="+mj-lt"/>
                <a:ea typeface="+mj-ea"/>
                <a:cs typeface="+mj-cs"/>
              </a:rPr>
            </a:br>
            <a:endParaRPr lang="ro-RO" sz="3300" dirty="0">
              <a:solidFill>
                <a:srgbClr val="FF0000"/>
              </a:solidFill>
              <a:latin typeface="+mj-lt"/>
              <a:ea typeface="+mj-ea"/>
              <a:cs typeface="+mj-cs"/>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324</TotalTime>
  <Words>931</Words>
  <Application>Microsoft Office PowerPoint</Application>
  <PresentationFormat>Expunere pe ecran (4:3)</PresentationFormat>
  <Paragraphs>129</Paragraphs>
  <Slides>19</Slides>
  <Notes>1</Notes>
  <HiddenSlides>1</HiddenSlides>
  <MMClips>0</MMClips>
  <ScaleCrop>false</ScaleCrop>
  <HeadingPairs>
    <vt:vector size="4" baseType="variant">
      <vt:variant>
        <vt:lpstr>Temă</vt:lpstr>
      </vt:variant>
      <vt:variant>
        <vt:i4>1</vt:i4>
      </vt:variant>
      <vt:variant>
        <vt:lpstr>Titluri diapozitive</vt:lpstr>
      </vt:variant>
      <vt:variant>
        <vt:i4>19</vt:i4>
      </vt:variant>
    </vt:vector>
  </HeadingPairs>
  <TitlesOfParts>
    <vt:vector size="20" baseType="lpstr">
      <vt:lpstr>Urban</vt:lpstr>
      <vt:lpstr>Elemente de statistică</vt:lpstr>
      <vt:lpstr>Diapozitivul 2</vt:lpstr>
      <vt:lpstr>COMPETENŢE VIZATE</vt:lpstr>
      <vt:lpstr>OBIECTIVE</vt:lpstr>
      <vt:lpstr>ACTIVITĂŢI</vt:lpstr>
      <vt:lpstr>ACTIVITĂŢI</vt:lpstr>
      <vt:lpstr>ACTIVITĂŢI</vt:lpstr>
      <vt:lpstr>DETALII  ALE UNITĂŢII DE ÎNVĂŢARE </vt:lpstr>
      <vt:lpstr> CONŢINUTUL UNITĂŢII DE ÎNVĂŢARE </vt:lpstr>
      <vt:lpstr> CONŢINUTUL UNITĂŢII DE ÎNVĂŢARE </vt:lpstr>
      <vt:lpstr>CONŢINUTUL UNITĂŢII DE ÎNVĂŢARE</vt:lpstr>
      <vt:lpstr>CONŢINUTUL UNITĂŢII DE ÎNVĂŢARE</vt:lpstr>
      <vt:lpstr>CONŢINUTUL UNITĂŢII DE ÎNVĂŢARE</vt:lpstr>
      <vt:lpstr>CONŢINUTUL UNITĂŢII DE ÎNVĂŢARE</vt:lpstr>
      <vt:lpstr>EVALUAREA PROIECTULUI</vt:lpstr>
      <vt:lpstr>EVALUAREA PROIECTULUI</vt:lpstr>
      <vt:lpstr>    PUBLICAŢIE GRUPA…</vt:lpstr>
      <vt:lpstr>BIBLIOGRAFIE</vt:lpstr>
      <vt:lpstr>RESURSE INTERNET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PROIECT OMUL SI HIDROSFERA RETEAUA HIDROGRAFICA A ROMANIEI</dc:title>
  <dc:creator>user</dc:creator>
  <cp:lastModifiedBy>Hasas Tunde</cp:lastModifiedBy>
  <cp:revision>24</cp:revision>
  <dcterms:created xsi:type="dcterms:W3CDTF">2008-03-13T14:44:55Z</dcterms:created>
  <dcterms:modified xsi:type="dcterms:W3CDTF">2011-01-14T08:56:39Z</dcterms:modified>
</cp:coreProperties>
</file>